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strument Sans Medium"/>
      <p:regular r:id="rId17"/>
    </p:embeddedFont>
    <p:embeddedFont>
      <p:font typeface="Instrument Sans Medium"/>
      <p:regular r:id="rId18"/>
    </p:embeddedFont>
    <p:embeddedFont>
      <p:font typeface="Instrument Sans Medium"/>
      <p:regular r:id="rId19"/>
    </p:embeddedFont>
    <p:embeddedFont>
      <p:font typeface="Instrument Sans Medium"/>
      <p:regular r:id="rId20"/>
    </p:embeddedFont>
    <p:embeddedFont>
      <p:font typeface="Open Sans"/>
      <p:regular r:id="rId21"/>
    </p:embeddedFont>
    <p:embeddedFont>
      <p:font typeface="Open Sans"/>
      <p:regular r:id="rId22"/>
    </p:embeddedFont>
    <p:embeddedFont>
      <p:font typeface="Open Sans"/>
      <p:regular r:id="rId23"/>
    </p:embeddedFont>
    <p:embeddedFont>
      <p:font typeface="Open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285399"/>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Parallel Construction of Independent Spanning Trees</a:t>
            </a:r>
            <a:endParaRPr lang="en-US" sz="4450" dirty="0"/>
          </a:p>
        </p:txBody>
      </p:sp>
      <p:sp>
        <p:nvSpPr>
          <p:cNvPr id="4" name="Text 1"/>
          <p:cNvSpPr/>
          <p:nvPr/>
        </p:nvSpPr>
        <p:spPr>
          <a:xfrm>
            <a:off x="6280190" y="3751898"/>
            <a:ext cx="7556421" cy="2540318"/>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This presentation delves into the parallel construction of Independent Spanning Trees (ISTs) within Bubble-Sort Networks. It's based on the research paper "A Parallel Algorithm for Constructing Multiple Independent Spanning Trees in Bubble-Sort Networks" by Shih-Shun Kao, Ralf Klasing, Ling-Ju Hung, Chia-Wei Lee, and Sun-Yuan Hsieh. This work is part of the Parallel and Distributed Computing course and explores how to optimize network resilience.</a:t>
            </a:r>
            <a:endParaRPr lang="en-US" sz="1750" dirty="0"/>
          </a:p>
        </p:txBody>
      </p:sp>
      <p:sp>
        <p:nvSpPr>
          <p:cNvPr id="5" name="Shape 2"/>
          <p:cNvSpPr/>
          <p:nvPr/>
        </p:nvSpPr>
        <p:spPr>
          <a:xfrm>
            <a:off x="6280190" y="6564273"/>
            <a:ext cx="362903" cy="362903"/>
          </a:xfrm>
          <a:prstGeom prst="roundRect">
            <a:avLst>
              <a:gd name="adj" fmla="val 25194296"/>
            </a:avLst>
          </a:prstGeom>
          <a:noFill/>
          <a:ln w="7620">
            <a:solidFill>
              <a:srgbClr val="3C3838"/>
            </a:solidFill>
            <a:prstDash val="solid"/>
          </a:ln>
        </p:spPr>
      </p:sp>
      <p:pic>
        <p:nvPicPr>
          <p:cNvPr id="6" name="Image 1" descr="preencoded.png">    </p:cNvPr>
          <p:cNvPicPr>
            <a:picLocks noChangeAspect="1"/>
          </p:cNvPicPr>
          <p:nvPr/>
        </p:nvPicPr>
        <p:blipFill>
          <a:blip r:embed="rId2"/>
          <a:stretch>
            <a:fillRect/>
          </a:stretch>
        </p:blipFill>
        <p:spPr>
          <a:xfrm>
            <a:off x="6287810" y="6571893"/>
            <a:ext cx="347663" cy="347663"/>
          </a:xfrm>
          <a:prstGeom prst="rect">
            <a:avLst/>
          </a:prstGeom>
        </p:spPr>
      </p:pic>
      <p:sp>
        <p:nvSpPr>
          <p:cNvPr id="7" name="Text 3"/>
          <p:cNvSpPr/>
          <p:nvPr/>
        </p:nvSpPr>
        <p:spPr>
          <a:xfrm>
            <a:off x="6756440" y="6547366"/>
            <a:ext cx="2130385" cy="396835"/>
          </a:xfrm>
          <a:prstGeom prst="rect">
            <a:avLst/>
          </a:prstGeom>
          <a:noFill/>
          <a:ln/>
        </p:spPr>
        <p:txBody>
          <a:bodyPr wrap="none" lIns="0" tIns="0" rIns="0" bIns="0" rtlCol="0" anchor="t"/>
          <a:lstStyle/>
          <a:p>
            <a:pPr algn="l" indent="0" marL="0">
              <a:lnSpc>
                <a:spcPts val="3100"/>
              </a:lnSpc>
              <a:buNone/>
            </a:pPr>
            <a:r>
              <a:rPr lang="en-US" sz="2200" b="1" dirty="0">
                <a:solidFill>
                  <a:srgbClr val="BFBFBF"/>
                </a:solidFill>
                <a:latin typeface="Open Sans Bold" pitchFamily="34" charset="0"/>
                <a:ea typeface="Open Sans Bold" pitchFamily="34" charset="-122"/>
                <a:cs typeface="Open Sans Bold" pitchFamily="34" charset="-120"/>
              </a:rPr>
              <a:t>by bilal naveed</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48070" y="587812"/>
            <a:ext cx="5344001" cy="667941"/>
          </a:xfrm>
          <a:prstGeom prst="rect">
            <a:avLst/>
          </a:prstGeom>
          <a:noFill/>
          <a:ln/>
        </p:spPr>
        <p:txBody>
          <a:bodyPr wrap="none" lIns="0" tIns="0" rIns="0" bIns="0" rtlCol="0" anchor="t"/>
          <a:lstStyle/>
          <a:p>
            <a:pPr algn="l" indent="0" marL="0">
              <a:lnSpc>
                <a:spcPts val="5250"/>
              </a:lnSpc>
              <a:buNone/>
            </a:pPr>
            <a:r>
              <a:rPr lang="en-US" sz="4200" dirty="0">
                <a:solidFill>
                  <a:srgbClr val="FEFEFE"/>
                </a:solidFill>
                <a:latin typeface="Instrument Sans Medium" pitchFamily="34" charset="0"/>
                <a:ea typeface="Instrument Sans Medium" pitchFamily="34" charset="-122"/>
                <a:cs typeface="Instrument Sans Medium" pitchFamily="34" charset="-120"/>
              </a:rPr>
              <a:t>Conclusion</a:t>
            </a:r>
            <a:endParaRPr lang="en-US" sz="4200" dirty="0"/>
          </a:p>
        </p:txBody>
      </p:sp>
      <p:sp>
        <p:nvSpPr>
          <p:cNvPr id="3" name="Shape 1"/>
          <p:cNvSpPr/>
          <p:nvPr/>
        </p:nvSpPr>
        <p:spPr>
          <a:xfrm>
            <a:off x="748070" y="1683187"/>
            <a:ext cx="2188964" cy="1573530"/>
          </a:xfrm>
          <a:prstGeom prst="roundRect">
            <a:avLst>
              <a:gd name="adj" fmla="val 2038"/>
            </a:avLst>
          </a:prstGeom>
          <a:solidFill>
            <a:srgbClr val="3E3E3E"/>
          </a:solidFill>
          <a:ln/>
        </p:spPr>
      </p:sp>
      <p:sp>
        <p:nvSpPr>
          <p:cNvPr id="4" name="Text 2"/>
          <p:cNvSpPr/>
          <p:nvPr/>
        </p:nvSpPr>
        <p:spPr>
          <a:xfrm>
            <a:off x="1692235" y="2282071"/>
            <a:ext cx="300514" cy="375642"/>
          </a:xfrm>
          <a:prstGeom prst="rect">
            <a:avLst/>
          </a:prstGeom>
          <a:noFill/>
          <a:ln/>
        </p:spPr>
        <p:txBody>
          <a:bodyPr wrap="none" lIns="0" tIns="0" rIns="0" bIns="0" rtlCol="0" anchor="t"/>
          <a:lstStyle/>
          <a:p>
            <a:pPr algn="ctr" indent="0" marL="0">
              <a:lnSpc>
                <a:spcPts val="3750"/>
              </a:lnSpc>
              <a:buNone/>
            </a:pPr>
            <a:r>
              <a:rPr lang="en-US" sz="2350" dirty="0">
                <a:solidFill>
                  <a:srgbClr val="BFBFBF"/>
                </a:solidFill>
                <a:latin typeface="Instrument Sans Medium" pitchFamily="34" charset="0"/>
                <a:ea typeface="Instrument Sans Medium" pitchFamily="34" charset="-122"/>
                <a:cs typeface="Instrument Sans Medium" pitchFamily="34" charset="-120"/>
              </a:rPr>
              <a:t>1</a:t>
            </a:r>
            <a:endParaRPr lang="en-US" sz="2350" dirty="0"/>
          </a:p>
        </p:txBody>
      </p:sp>
      <p:sp>
        <p:nvSpPr>
          <p:cNvPr id="5" name="Text 3"/>
          <p:cNvSpPr/>
          <p:nvPr/>
        </p:nvSpPr>
        <p:spPr>
          <a:xfrm>
            <a:off x="3150751" y="1896904"/>
            <a:ext cx="2739747" cy="333970"/>
          </a:xfrm>
          <a:prstGeom prst="rect">
            <a:avLst/>
          </a:prstGeom>
          <a:noFill/>
          <a:ln/>
        </p:spPr>
        <p:txBody>
          <a:bodyPr wrap="none" lIns="0" tIns="0" rIns="0" bIns="0" rtlCol="0" anchor="t"/>
          <a:lstStyle/>
          <a:p>
            <a:pPr algn="l" indent="0" marL="0">
              <a:lnSpc>
                <a:spcPts val="2600"/>
              </a:lnSpc>
              <a:buNone/>
            </a:pPr>
            <a:r>
              <a:rPr lang="en-US" sz="2100" dirty="0">
                <a:solidFill>
                  <a:srgbClr val="BFBFBF"/>
                </a:solidFill>
                <a:latin typeface="Instrument Sans Medium" pitchFamily="34" charset="0"/>
                <a:ea typeface="Instrument Sans Medium" pitchFamily="34" charset="-122"/>
                <a:cs typeface="Instrument Sans Medium" pitchFamily="34" charset="-120"/>
              </a:rPr>
              <a:t>Efficient Construction</a:t>
            </a:r>
            <a:endParaRPr lang="en-US" sz="2100" dirty="0"/>
          </a:p>
        </p:txBody>
      </p:sp>
      <p:sp>
        <p:nvSpPr>
          <p:cNvPr id="6" name="Text 4"/>
          <p:cNvSpPr/>
          <p:nvPr/>
        </p:nvSpPr>
        <p:spPr>
          <a:xfrm>
            <a:off x="3150751" y="2359104"/>
            <a:ext cx="10517862" cy="683895"/>
          </a:xfrm>
          <a:prstGeom prst="rect">
            <a:avLst/>
          </a:prstGeom>
          <a:noFill/>
          <a:ln/>
        </p:spPr>
        <p:txBody>
          <a:bodyPr wrap="square" lIns="0" tIns="0" rIns="0" bIns="0" rtlCol="0" anchor="t"/>
          <a:lstStyle/>
          <a:p>
            <a:pPr algn="l" indent="0" marL="0">
              <a:lnSpc>
                <a:spcPts val="2650"/>
              </a:lnSpc>
              <a:buNone/>
            </a:pPr>
            <a:r>
              <a:rPr lang="en-US" sz="1650" dirty="0">
                <a:solidFill>
                  <a:srgbClr val="BFBFBF"/>
                </a:solidFill>
                <a:latin typeface="Open Sans" pitchFamily="34" charset="0"/>
                <a:ea typeface="Open Sans" pitchFamily="34" charset="-122"/>
                <a:cs typeface="Open Sans" pitchFamily="34" charset="-120"/>
              </a:rPr>
              <a:t>We have presented an efficient and parallelized IST construction method. This offers a streamlined approach for enhancing network reliability and scalability.</a:t>
            </a:r>
            <a:endParaRPr lang="en-US" sz="1650" dirty="0"/>
          </a:p>
        </p:txBody>
      </p:sp>
      <p:sp>
        <p:nvSpPr>
          <p:cNvPr id="7" name="Shape 5"/>
          <p:cNvSpPr/>
          <p:nvPr/>
        </p:nvSpPr>
        <p:spPr>
          <a:xfrm>
            <a:off x="3043833" y="3241477"/>
            <a:ext cx="10731698" cy="15240"/>
          </a:xfrm>
          <a:prstGeom prst="roundRect">
            <a:avLst>
              <a:gd name="adj" fmla="val 210398"/>
            </a:avLst>
          </a:prstGeom>
          <a:solidFill>
            <a:srgbClr val="575757"/>
          </a:solidFill>
          <a:ln/>
        </p:spPr>
      </p:sp>
      <p:sp>
        <p:nvSpPr>
          <p:cNvPr id="8" name="Shape 6"/>
          <p:cNvSpPr/>
          <p:nvPr/>
        </p:nvSpPr>
        <p:spPr>
          <a:xfrm>
            <a:off x="748070" y="3363516"/>
            <a:ext cx="4378047" cy="1915478"/>
          </a:xfrm>
          <a:prstGeom prst="roundRect">
            <a:avLst>
              <a:gd name="adj" fmla="val 1674"/>
            </a:avLst>
          </a:prstGeom>
          <a:solidFill>
            <a:srgbClr val="3E3E3E"/>
          </a:solidFill>
          <a:ln/>
        </p:spPr>
      </p:sp>
      <p:sp>
        <p:nvSpPr>
          <p:cNvPr id="9" name="Text 7"/>
          <p:cNvSpPr/>
          <p:nvPr/>
        </p:nvSpPr>
        <p:spPr>
          <a:xfrm>
            <a:off x="2786777" y="4133374"/>
            <a:ext cx="300514" cy="375642"/>
          </a:xfrm>
          <a:prstGeom prst="rect">
            <a:avLst/>
          </a:prstGeom>
          <a:noFill/>
          <a:ln/>
        </p:spPr>
        <p:txBody>
          <a:bodyPr wrap="none" lIns="0" tIns="0" rIns="0" bIns="0" rtlCol="0" anchor="t"/>
          <a:lstStyle/>
          <a:p>
            <a:pPr algn="ctr" indent="0" marL="0">
              <a:lnSpc>
                <a:spcPts val="3750"/>
              </a:lnSpc>
              <a:buNone/>
            </a:pPr>
            <a:r>
              <a:rPr lang="en-US" sz="2350" dirty="0">
                <a:solidFill>
                  <a:srgbClr val="BFBFBF"/>
                </a:solidFill>
                <a:latin typeface="Instrument Sans Medium" pitchFamily="34" charset="0"/>
                <a:ea typeface="Instrument Sans Medium" pitchFamily="34" charset="-122"/>
                <a:cs typeface="Instrument Sans Medium" pitchFamily="34" charset="-120"/>
              </a:rPr>
              <a:t>2</a:t>
            </a:r>
            <a:endParaRPr lang="en-US" sz="2350" dirty="0"/>
          </a:p>
        </p:txBody>
      </p:sp>
      <p:sp>
        <p:nvSpPr>
          <p:cNvPr id="10" name="Text 8"/>
          <p:cNvSpPr/>
          <p:nvPr/>
        </p:nvSpPr>
        <p:spPr>
          <a:xfrm>
            <a:off x="5339834" y="3577233"/>
            <a:ext cx="2672001" cy="333970"/>
          </a:xfrm>
          <a:prstGeom prst="rect">
            <a:avLst/>
          </a:prstGeom>
          <a:noFill/>
          <a:ln/>
        </p:spPr>
        <p:txBody>
          <a:bodyPr wrap="none" lIns="0" tIns="0" rIns="0" bIns="0" rtlCol="0" anchor="t"/>
          <a:lstStyle/>
          <a:p>
            <a:pPr algn="l" indent="0" marL="0">
              <a:lnSpc>
                <a:spcPts val="2600"/>
              </a:lnSpc>
              <a:buNone/>
            </a:pPr>
            <a:r>
              <a:rPr lang="en-US" sz="2100" dirty="0">
                <a:solidFill>
                  <a:srgbClr val="BFBFBF"/>
                </a:solidFill>
                <a:latin typeface="Instrument Sans Medium" pitchFamily="34" charset="0"/>
                <a:ea typeface="Instrument Sans Medium" pitchFamily="34" charset="-122"/>
                <a:cs typeface="Instrument Sans Medium" pitchFamily="34" charset="-120"/>
              </a:rPr>
              <a:t>Broader Implications</a:t>
            </a:r>
            <a:endParaRPr lang="en-US" sz="2100" dirty="0"/>
          </a:p>
        </p:txBody>
      </p:sp>
      <p:sp>
        <p:nvSpPr>
          <p:cNvPr id="11" name="Text 9"/>
          <p:cNvSpPr/>
          <p:nvPr/>
        </p:nvSpPr>
        <p:spPr>
          <a:xfrm>
            <a:off x="5339834" y="4039433"/>
            <a:ext cx="8328779" cy="1025843"/>
          </a:xfrm>
          <a:prstGeom prst="rect">
            <a:avLst/>
          </a:prstGeom>
          <a:noFill/>
          <a:ln/>
        </p:spPr>
        <p:txBody>
          <a:bodyPr wrap="square" lIns="0" tIns="0" rIns="0" bIns="0" rtlCol="0" anchor="t"/>
          <a:lstStyle/>
          <a:p>
            <a:pPr algn="l" indent="0" marL="0">
              <a:lnSpc>
                <a:spcPts val="2650"/>
              </a:lnSpc>
              <a:buNone/>
            </a:pPr>
            <a:r>
              <a:rPr lang="en-US" sz="1650" dirty="0">
                <a:solidFill>
                  <a:srgbClr val="BFBFBF"/>
                </a:solidFill>
                <a:latin typeface="Open Sans" pitchFamily="34" charset="0"/>
                <a:ea typeface="Open Sans" pitchFamily="34" charset="-122"/>
                <a:cs typeface="Open Sans" pitchFamily="34" charset="-120"/>
              </a:rPr>
              <a:t>Our contributions have significant implications for improving network resilience and scalability. They also open possibilities for new research directions and advancements.</a:t>
            </a:r>
            <a:endParaRPr lang="en-US" sz="1650" dirty="0"/>
          </a:p>
        </p:txBody>
      </p:sp>
      <p:sp>
        <p:nvSpPr>
          <p:cNvPr id="12" name="Shape 10"/>
          <p:cNvSpPr/>
          <p:nvPr/>
        </p:nvSpPr>
        <p:spPr>
          <a:xfrm>
            <a:off x="5232916" y="5263753"/>
            <a:ext cx="8542615" cy="15240"/>
          </a:xfrm>
          <a:prstGeom prst="roundRect">
            <a:avLst>
              <a:gd name="adj" fmla="val 210398"/>
            </a:avLst>
          </a:prstGeom>
          <a:solidFill>
            <a:srgbClr val="575757"/>
          </a:solidFill>
          <a:ln/>
        </p:spPr>
      </p:sp>
      <p:sp>
        <p:nvSpPr>
          <p:cNvPr id="13" name="Shape 11"/>
          <p:cNvSpPr/>
          <p:nvPr/>
        </p:nvSpPr>
        <p:spPr>
          <a:xfrm>
            <a:off x="748070" y="5385792"/>
            <a:ext cx="6567130" cy="2257425"/>
          </a:xfrm>
          <a:prstGeom prst="roundRect">
            <a:avLst>
              <a:gd name="adj" fmla="val 1420"/>
            </a:avLst>
          </a:prstGeom>
          <a:solidFill>
            <a:srgbClr val="3E3E3E"/>
          </a:solidFill>
          <a:ln/>
        </p:spPr>
      </p:sp>
      <p:sp>
        <p:nvSpPr>
          <p:cNvPr id="14" name="Text 12"/>
          <p:cNvSpPr/>
          <p:nvPr/>
        </p:nvSpPr>
        <p:spPr>
          <a:xfrm>
            <a:off x="3881318" y="6326624"/>
            <a:ext cx="300514" cy="375642"/>
          </a:xfrm>
          <a:prstGeom prst="rect">
            <a:avLst/>
          </a:prstGeom>
          <a:noFill/>
          <a:ln/>
        </p:spPr>
        <p:txBody>
          <a:bodyPr wrap="none" lIns="0" tIns="0" rIns="0" bIns="0" rtlCol="0" anchor="t"/>
          <a:lstStyle/>
          <a:p>
            <a:pPr algn="ctr" indent="0" marL="0">
              <a:lnSpc>
                <a:spcPts val="3750"/>
              </a:lnSpc>
              <a:buNone/>
            </a:pPr>
            <a:r>
              <a:rPr lang="en-US" sz="2350" dirty="0">
                <a:solidFill>
                  <a:srgbClr val="BFBFBF"/>
                </a:solidFill>
                <a:latin typeface="Instrument Sans Medium" pitchFamily="34" charset="0"/>
                <a:ea typeface="Instrument Sans Medium" pitchFamily="34" charset="-122"/>
                <a:cs typeface="Instrument Sans Medium" pitchFamily="34" charset="-120"/>
              </a:rPr>
              <a:t>3</a:t>
            </a:r>
            <a:endParaRPr lang="en-US" sz="2350" dirty="0"/>
          </a:p>
        </p:txBody>
      </p:sp>
      <p:sp>
        <p:nvSpPr>
          <p:cNvPr id="15" name="Text 13"/>
          <p:cNvSpPr/>
          <p:nvPr/>
        </p:nvSpPr>
        <p:spPr>
          <a:xfrm>
            <a:off x="7528917" y="5599509"/>
            <a:ext cx="2672001" cy="333970"/>
          </a:xfrm>
          <a:prstGeom prst="rect">
            <a:avLst/>
          </a:prstGeom>
          <a:noFill/>
          <a:ln/>
        </p:spPr>
        <p:txBody>
          <a:bodyPr wrap="none" lIns="0" tIns="0" rIns="0" bIns="0" rtlCol="0" anchor="t"/>
          <a:lstStyle/>
          <a:p>
            <a:pPr algn="l" indent="0" marL="0">
              <a:lnSpc>
                <a:spcPts val="2600"/>
              </a:lnSpc>
              <a:buNone/>
            </a:pPr>
            <a:r>
              <a:rPr lang="en-US" sz="2100" dirty="0">
                <a:solidFill>
                  <a:srgbClr val="BFBFBF"/>
                </a:solidFill>
                <a:latin typeface="Instrument Sans Medium" pitchFamily="34" charset="0"/>
                <a:ea typeface="Instrument Sans Medium" pitchFamily="34" charset="-122"/>
                <a:cs typeface="Instrument Sans Medium" pitchFamily="34" charset="-120"/>
              </a:rPr>
              <a:t>Future Work</a:t>
            </a:r>
            <a:endParaRPr lang="en-US" sz="2100" dirty="0"/>
          </a:p>
        </p:txBody>
      </p:sp>
      <p:sp>
        <p:nvSpPr>
          <p:cNvPr id="16" name="Text 14"/>
          <p:cNvSpPr/>
          <p:nvPr/>
        </p:nvSpPr>
        <p:spPr>
          <a:xfrm>
            <a:off x="7528917" y="6061710"/>
            <a:ext cx="6139696" cy="1367790"/>
          </a:xfrm>
          <a:prstGeom prst="rect">
            <a:avLst/>
          </a:prstGeom>
          <a:noFill/>
          <a:ln/>
        </p:spPr>
        <p:txBody>
          <a:bodyPr wrap="square" lIns="0" tIns="0" rIns="0" bIns="0" rtlCol="0" anchor="t"/>
          <a:lstStyle/>
          <a:p>
            <a:pPr algn="l" indent="0" marL="0">
              <a:lnSpc>
                <a:spcPts val="2650"/>
              </a:lnSpc>
              <a:buNone/>
            </a:pPr>
            <a:r>
              <a:rPr lang="en-US" sz="1650" dirty="0">
                <a:solidFill>
                  <a:srgbClr val="BFBFBF"/>
                </a:solidFill>
                <a:latin typeface="Open Sans" pitchFamily="34" charset="0"/>
                <a:ea typeface="Open Sans" pitchFamily="34" charset="-122"/>
                <a:cs typeface="Open Sans" pitchFamily="34" charset="-120"/>
              </a:rPr>
              <a:t>Future work involves extending our methods to other network architectures, further broadening the applications and impact of this research in the field of distributed computing.</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95607"/>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Problem Motivation</a:t>
            </a:r>
            <a:endParaRPr lang="en-US" sz="4450" dirty="0"/>
          </a:p>
        </p:txBody>
      </p:sp>
      <p:sp>
        <p:nvSpPr>
          <p:cNvPr id="3" name="Text 1"/>
          <p:cNvSpPr/>
          <p:nvPr/>
        </p:nvSpPr>
        <p:spPr>
          <a:xfrm>
            <a:off x="793790" y="3271361"/>
            <a:ext cx="3113127" cy="354330"/>
          </a:xfrm>
          <a:prstGeom prst="rect">
            <a:avLst/>
          </a:prstGeom>
          <a:noFill/>
          <a:ln/>
        </p:spPr>
        <p:txBody>
          <a:bodyPr wrap="none" lIns="0" tIns="0" rIns="0" bIns="0" rtlCol="0" anchor="t"/>
          <a:lstStyle/>
          <a:p>
            <a:pPr algn="l" indent="0" marL="0">
              <a:lnSpc>
                <a:spcPts val="2750"/>
              </a:lnSpc>
              <a:buNone/>
            </a:pPr>
            <a:r>
              <a:rPr lang="en-US" sz="2200" dirty="0">
                <a:solidFill>
                  <a:srgbClr val="FEFEFE"/>
                </a:solidFill>
                <a:latin typeface="Instrument Sans Medium" pitchFamily="34" charset="0"/>
                <a:ea typeface="Instrument Sans Medium" pitchFamily="34" charset="-122"/>
                <a:cs typeface="Instrument Sans Medium" pitchFamily="34" charset="-120"/>
              </a:rPr>
              <a:t>Secure Communication</a:t>
            </a:r>
            <a:endParaRPr lang="en-US" sz="2200" dirty="0"/>
          </a:p>
        </p:txBody>
      </p:sp>
      <p:sp>
        <p:nvSpPr>
          <p:cNvPr id="4" name="Text 2"/>
          <p:cNvSpPr/>
          <p:nvPr/>
        </p:nvSpPr>
        <p:spPr>
          <a:xfrm>
            <a:off x="793790" y="3852505"/>
            <a:ext cx="3978116" cy="2177415"/>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Ensuring data broadcasts are secure is paramount in modern networks. Protecting against eavesdropping and tampering requires robust communication strategies that can handle potential vulnerabilities.</a:t>
            </a:r>
            <a:endParaRPr lang="en-US" sz="1750" dirty="0"/>
          </a:p>
        </p:txBody>
      </p:sp>
      <p:sp>
        <p:nvSpPr>
          <p:cNvPr id="5" name="Text 3"/>
          <p:cNvSpPr/>
          <p:nvPr/>
        </p:nvSpPr>
        <p:spPr>
          <a:xfrm>
            <a:off x="5332928" y="327136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EFEFE"/>
                </a:solidFill>
                <a:latin typeface="Instrument Sans Medium" pitchFamily="34" charset="0"/>
                <a:ea typeface="Instrument Sans Medium" pitchFamily="34" charset="-122"/>
                <a:cs typeface="Instrument Sans Medium" pitchFamily="34" charset="-120"/>
              </a:rPr>
              <a:t>Fault Tolerance</a:t>
            </a:r>
            <a:endParaRPr lang="en-US" sz="2200" dirty="0"/>
          </a:p>
        </p:txBody>
      </p:sp>
      <p:sp>
        <p:nvSpPr>
          <p:cNvPr id="6" name="Text 4"/>
          <p:cNvSpPr/>
          <p:nvPr/>
        </p:nvSpPr>
        <p:spPr>
          <a:xfrm>
            <a:off x="5332928" y="3852505"/>
            <a:ext cx="3978116" cy="2177415"/>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Networks must withstand failures and maintain functionality despite disruptions. Implementing redundancy through independent spanning trees can significantly enhance a network's resilience.</a:t>
            </a:r>
            <a:endParaRPr lang="en-US" sz="1750" dirty="0"/>
          </a:p>
        </p:txBody>
      </p:sp>
      <p:sp>
        <p:nvSpPr>
          <p:cNvPr id="7" name="Text 5"/>
          <p:cNvSpPr/>
          <p:nvPr/>
        </p:nvSpPr>
        <p:spPr>
          <a:xfrm>
            <a:off x="9872067" y="3271361"/>
            <a:ext cx="2931557" cy="354330"/>
          </a:xfrm>
          <a:prstGeom prst="rect">
            <a:avLst/>
          </a:prstGeom>
          <a:noFill/>
          <a:ln/>
        </p:spPr>
        <p:txBody>
          <a:bodyPr wrap="none" lIns="0" tIns="0" rIns="0" bIns="0" rtlCol="0" anchor="t"/>
          <a:lstStyle/>
          <a:p>
            <a:pPr algn="l" indent="0" marL="0">
              <a:lnSpc>
                <a:spcPts val="2750"/>
              </a:lnSpc>
              <a:buNone/>
            </a:pPr>
            <a:r>
              <a:rPr lang="en-US" sz="2200" dirty="0">
                <a:solidFill>
                  <a:srgbClr val="FEFEFE"/>
                </a:solidFill>
                <a:latin typeface="Instrument Sans Medium" pitchFamily="34" charset="0"/>
                <a:ea typeface="Instrument Sans Medium" pitchFamily="34" charset="-122"/>
                <a:cs typeface="Instrument Sans Medium" pitchFamily="34" charset="-120"/>
              </a:rPr>
              <a:t>Bubble-Sort Networks</a:t>
            </a:r>
            <a:endParaRPr lang="en-US" sz="2200" dirty="0"/>
          </a:p>
        </p:txBody>
      </p:sp>
      <p:sp>
        <p:nvSpPr>
          <p:cNvPr id="8" name="Text 6"/>
          <p:cNvSpPr/>
          <p:nvPr/>
        </p:nvSpPr>
        <p:spPr>
          <a:xfrm>
            <a:off x="9872067" y="3852505"/>
            <a:ext cx="3978116" cy="2177415"/>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Bubble-sort networks have unique structural properties that make them ideal for IST construction. Understanding these properties is key to optimizing their resilience and efficiency in parallel computing.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1753" y="1000720"/>
            <a:ext cx="7366754" cy="617696"/>
          </a:xfrm>
          <a:prstGeom prst="rect">
            <a:avLst/>
          </a:prstGeom>
          <a:noFill/>
          <a:ln/>
        </p:spPr>
        <p:txBody>
          <a:bodyPr wrap="none" lIns="0" tIns="0" rIns="0" bIns="0" rtlCol="0" anchor="t"/>
          <a:lstStyle/>
          <a:p>
            <a:pPr algn="l" indent="0" marL="0">
              <a:lnSpc>
                <a:spcPts val="4850"/>
              </a:lnSpc>
              <a:buNone/>
            </a:pPr>
            <a:r>
              <a:rPr lang="en-US" sz="3850" dirty="0">
                <a:solidFill>
                  <a:srgbClr val="FEFEFE"/>
                </a:solidFill>
                <a:latin typeface="Instrument Sans Medium" pitchFamily="34" charset="0"/>
                <a:ea typeface="Instrument Sans Medium" pitchFamily="34" charset="-122"/>
                <a:cs typeface="Instrument Sans Medium" pitchFamily="34" charset="-120"/>
              </a:rPr>
              <a:t>Bubble-Sort Networks Overview</a:t>
            </a:r>
            <a:endParaRPr lang="en-US" sz="3850" dirty="0"/>
          </a:p>
        </p:txBody>
      </p:sp>
      <p:pic>
        <p:nvPicPr>
          <p:cNvPr id="4" name="Image 1" descr="preencoded.png">    </p:cNvPr>
          <p:cNvPicPr>
            <a:picLocks noChangeAspect="1"/>
          </p:cNvPicPr>
          <p:nvPr/>
        </p:nvPicPr>
        <p:blipFill>
          <a:blip r:embed="rId2"/>
          <a:stretch>
            <a:fillRect/>
          </a:stretch>
        </p:blipFill>
        <p:spPr>
          <a:xfrm>
            <a:off x="691753" y="1914882"/>
            <a:ext cx="988338" cy="1771293"/>
          </a:xfrm>
          <a:prstGeom prst="rect">
            <a:avLst/>
          </a:prstGeom>
        </p:spPr>
      </p:pic>
      <p:sp>
        <p:nvSpPr>
          <p:cNvPr id="5" name="Text 1"/>
          <p:cNvSpPr/>
          <p:nvPr/>
        </p:nvSpPr>
        <p:spPr>
          <a:xfrm>
            <a:off x="1976557" y="2112526"/>
            <a:ext cx="2470785" cy="308729"/>
          </a:xfrm>
          <a:prstGeom prst="rect">
            <a:avLst/>
          </a:prstGeom>
          <a:noFill/>
          <a:ln/>
        </p:spPr>
        <p:txBody>
          <a:bodyPr wrap="none" lIns="0" tIns="0" rIns="0" bIns="0" rtlCol="0" anchor="t"/>
          <a:lstStyle/>
          <a:p>
            <a:pPr algn="l" indent="0" marL="0">
              <a:lnSpc>
                <a:spcPts val="2400"/>
              </a:lnSpc>
              <a:buNone/>
            </a:pPr>
            <a:r>
              <a:rPr lang="en-US" sz="1900" dirty="0">
                <a:solidFill>
                  <a:srgbClr val="BFBFBF"/>
                </a:solidFill>
                <a:latin typeface="Instrument Sans Medium" pitchFamily="34" charset="0"/>
                <a:ea typeface="Instrument Sans Medium" pitchFamily="34" charset="-122"/>
                <a:cs typeface="Instrument Sans Medium" pitchFamily="34" charset="-120"/>
              </a:rPr>
              <a:t>Definition</a:t>
            </a:r>
            <a:endParaRPr lang="en-US" sz="1900" dirty="0"/>
          </a:p>
        </p:txBody>
      </p:sp>
      <p:sp>
        <p:nvSpPr>
          <p:cNvPr id="6" name="Text 2"/>
          <p:cNvSpPr/>
          <p:nvPr/>
        </p:nvSpPr>
        <p:spPr>
          <a:xfrm>
            <a:off x="1976557" y="2539841"/>
            <a:ext cx="6475690" cy="948690"/>
          </a:xfrm>
          <a:prstGeom prst="rect">
            <a:avLst/>
          </a:prstGeom>
          <a:noFill/>
          <a:ln/>
        </p:spPr>
        <p:txBody>
          <a:bodyPr wrap="square" lIns="0" tIns="0" rIns="0" bIns="0" rtlCol="0" anchor="t"/>
          <a:lstStyle/>
          <a:p>
            <a:pPr algn="l" indent="0" marL="0">
              <a:lnSpc>
                <a:spcPts val="2450"/>
              </a:lnSpc>
              <a:buNone/>
            </a:pPr>
            <a:r>
              <a:rPr lang="en-US" sz="1550" dirty="0">
                <a:solidFill>
                  <a:srgbClr val="BFBFBF"/>
                </a:solidFill>
                <a:latin typeface="Open Sans" pitchFamily="34" charset="0"/>
                <a:ea typeface="Open Sans" pitchFamily="34" charset="-122"/>
                <a:cs typeface="Open Sans" pitchFamily="34" charset="-120"/>
              </a:rPr>
              <a:t>Bubble-sort networks are \( n \)-dimensional networks arranged based on the principles of bubble-sort algorithms. The structure facilitates specific computational and routing capabilities.</a:t>
            </a:r>
            <a:endParaRPr lang="en-US" sz="1550" dirty="0"/>
          </a:p>
        </p:txBody>
      </p:sp>
      <p:pic>
        <p:nvPicPr>
          <p:cNvPr id="7" name="Image 2" descr="preencoded.png">    </p:cNvPr>
          <p:cNvPicPr>
            <a:picLocks noChangeAspect="1"/>
          </p:cNvPicPr>
          <p:nvPr/>
        </p:nvPicPr>
        <p:blipFill>
          <a:blip r:embed="rId3"/>
          <a:stretch>
            <a:fillRect/>
          </a:stretch>
        </p:blipFill>
        <p:spPr>
          <a:xfrm>
            <a:off x="691753" y="3686175"/>
            <a:ext cx="988338" cy="1771293"/>
          </a:xfrm>
          <a:prstGeom prst="rect">
            <a:avLst/>
          </a:prstGeom>
        </p:spPr>
      </p:pic>
      <p:sp>
        <p:nvSpPr>
          <p:cNvPr id="8" name="Text 3"/>
          <p:cNvSpPr/>
          <p:nvPr/>
        </p:nvSpPr>
        <p:spPr>
          <a:xfrm>
            <a:off x="1976557" y="3883819"/>
            <a:ext cx="2470785" cy="308729"/>
          </a:xfrm>
          <a:prstGeom prst="rect">
            <a:avLst/>
          </a:prstGeom>
          <a:noFill/>
          <a:ln/>
        </p:spPr>
        <p:txBody>
          <a:bodyPr wrap="none" lIns="0" tIns="0" rIns="0" bIns="0" rtlCol="0" anchor="t"/>
          <a:lstStyle/>
          <a:p>
            <a:pPr algn="l" indent="0" marL="0">
              <a:lnSpc>
                <a:spcPts val="2400"/>
              </a:lnSpc>
              <a:buNone/>
            </a:pPr>
            <a:r>
              <a:rPr lang="en-US" sz="1900" dirty="0">
                <a:solidFill>
                  <a:srgbClr val="BFBFBF"/>
                </a:solidFill>
                <a:latin typeface="Instrument Sans Medium" pitchFamily="34" charset="0"/>
                <a:ea typeface="Instrument Sans Medium" pitchFamily="34" charset="-122"/>
                <a:cs typeface="Instrument Sans Medium" pitchFamily="34" charset="-120"/>
              </a:rPr>
              <a:t>Vertices and Edges</a:t>
            </a:r>
            <a:endParaRPr lang="en-US" sz="1900" dirty="0"/>
          </a:p>
        </p:txBody>
      </p:sp>
      <p:sp>
        <p:nvSpPr>
          <p:cNvPr id="9" name="Text 4"/>
          <p:cNvSpPr/>
          <p:nvPr/>
        </p:nvSpPr>
        <p:spPr>
          <a:xfrm>
            <a:off x="1976557" y="4311134"/>
            <a:ext cx="6475690" cy="948690"/>
          </a:xfrm>
          <a:prstGeom prst="rect">
            <a:avLst/>
          </a:prstGeom>
          <a:noFill/>
          <a:ln/>
        </p:spPr>
        <p:txBody>
          <a:bodyPr wrap="square" lIns="0" tIns="0" rIns="0" bIns="0" rtlCol="0" anchor="t"/>
          <a:lstStyle/>
          <a:p>
            <a:pPr algn="l" indent="0" marL="0">
              <a:lnSpc>
                <a:spcPts val="2450"/>
              </a:lnSpc>
              <a:buNone/>
            </a:pPr>
            <a:r>
              <a:rPr lang="en-US" sz="1550" dirty="0">
                <a:solidFill>
                  <a:srgbClr val="BFBFBF"/>
                </a:solidFill>
                <a:latin typeface="Open Sans" pitchFamily="34" charset="0"/>
                <a:ea typeface="Open Sans" pitchFamily="34" charset="-122"/>
                <a:cs typeface="Open Sans" pitchFamily="34" charset="-120"/>
              </a:rPr>
              <a:t>In a bubble-sort network with \( n = 3 \), there is a distinct arrangement of vertices and edges. This setup influences data flow and network characteristics, such as connectivity.</a:t>
            </a:r>
            <a:endParaRPr lang="en-US" sz="1550" dirty="0"/>
          </a:p>
        </p:txBody>
      </p:sp>
      <p:pic>
        <p:nvPicPr>
          <p:cNvPr id="10" name="Image 3" descr="preencoded.png">    </p:cNvPr>
          <p:cNvPicPr>
            <a:picLocks noChangeAspect="1"/>
          </p:cNvPicPr>
          <p:nvPr/>
        </p:nvPicPr>
        <p:blipFill>
          <a:blip r:embed="rId4"/>
          <a:stretch>
            <a:fillRect/>
          </a:stretch>
        </p:blipFill>
        <p:spPr>
          <a:xfrm>
            <a:off x="691753" y="5457468"/>
            <a:ext cx="988338" cy="1771293"/>
          </a:xfrm>
          <a:prstGeom prst="rect">
            <a:avLst/>
          </a:prstGeom>
        </p:spPr>
      </p:pic>
      <p:sp>
        <p:nvSpPr>
          <p:cNvPr id="11" name="Text 5"/>
          <p:cNvSpPr/>
          <p:nvPr/>
        </p:nvSpPr>
        <p:spPr>
          <a:xfrm>
            <a:off x="1976557" y="5655112"/>
            <a:ext cx="2470785" cy="308729"/>
          </a:xfrm>
          <a:prstGeom prst="rect">
            <a:avLst/>
          </a:prstGeom>
          <a:noFill/>
          <a:ln/>
        </p:spPr>
        <p:txBody>
          <a:bodyPr wrap="none" lIns="0" tIns="0" rIns="0" bIns="0" rtlCol="0" anchor="t"/>
          <a:lstStyle/>
          <a:p>
            <a:pPr algn="l" indent="0" marL="0">
              <a:lnSpc>
                <a:spcPts val="2400"/>
              </a:lnSpc>
              <a:buNone/>
            </a:pPr>
            <a:r>
              <a:rPr lang="en-US" sz="1900" dirty="0">
                <a:solidFill>
                  <a:srgbClr val="BFBFBF"/>
                </a:solidFill>
                <a:latin typeface="Instrument Sans Medium" pitchFamily="34" charset="0"/>
                <a:ea typeface="Instrument Sans Medium" pitchFamily="34" charset="-122"/>
                <a:cs typeface="Instrument Sans Medium" pitchFamily="34" charset="-120"/>
              </a:rPr>
              <a:t>Network Size</a:t>
            </a:r>
            <a:endParaRPr lang="en-US" sz="1900" dirty="0"/>
          </a:p>
        </p:txBody>
      </p:sp>
      <p:sp>
        <p:nvSpPr>
          <p:cNvPr id="12" name="Text 6"/>
          <p:cNvSpPr/>
          <p:nvPr/>
        </p:nvSpPr>
        <p:spPr>
          <a:xfrm>
            <a:off x="1976557" y="6082427"/>
            <a:ext cx="6475690" cy="948690"/>
          </a:xfrm>
          <a:prstGeom prst="rect">
            <a:avLst/>
          </a:prstGeom>
          <a:noFill/>
          <a:ln/>
        </p:spPr>
        <p:txBody>
          <a:bodyPr wrap="square" lIns="0" tIns="0" rIns="0" bIns="0" rtlCol="0" anchor="t"/>
          <a:lstStyle/>
          <a:p>
            <a:pPr algn="l" indent="0" marL="0">
              <a:lnSpc>
                <a:spcPts val="2450"/>
              </a:lnSpc>
              <a:buNone/>
            </a:pPr>
            <a:r>
              <a:rPr lang="en-US" sz="1550" dirty="0">
                <a:solidFill>
                  <a:srgbClr val="BFBFBF"/>
                </a:solidFill>
                <a:latin typeface="Open Sans" pitchFamily="34" charset="0"/>
                <a:ea typeface="Open Sans" pitchFamily="34" charset="-122"/>
                <a:cs typeface="Open Sans" pitchFamily="34" charset="-120"/>
              </a:rPr>
              <a:t>A bubble-sort network contains \( n! \) vertices, which determines the network's capacity. The connectivity properties are advantageous for parallel computing and secure data transmission.</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6875" y="728067"/>
            <a:ext cx="7710249" cy="1280160"/>
          </a:xfrm>
          <a:prstGeom prst="rect">
            <a:avLst/>
          </a:prstGeom>
          <a:noFill/>
          <a:ln/>
        </p:spPr>
        <p:txBody>
          <a:bodyPr wrap="square" lIns="0" tIns="0" rIns="0" bIns="0" rtlCol="0" anchor="t"/>
          <a:lstStyle/>
          <a:p>
            <a:pPr algn="l" indent="0" marL="0">
              <a:lnSpc>
                <a:spcPts val="5000"/>
              </a:lnSpc>
              <a:buNone/>
            </a:pPr>
            <a:r>
              <a:rPr lang="en-US" sz="4000" dirty="0">
                <a:solidFill>
                  <a:srgbClr val="FEFEFE"/>
                </a:solidFill>
                <a:latin typeface="Instrument Sans Medium" pitchFamily="34" charset="0"/>
                <a:ea typeface="Instrument Sans Medium" pitchFamily="34" charset="-122"/>
                <a:cs typeface="Instrument Sans Medium" pitchFamily="34" charset="-120"/>
              </a:rPr>
              <a:t>Independent Spanning Trees (ISTs)</a:t>
            </a:r>
            <a:endParaRPr lang="en-US" sz="4000" dirty="0"/>
          </a:p>
        </p:txBody>
      </p:sp>
      <p:sp>
        <p:nvSpPr>
          <p:cNvPr id="4" name="Shape 1"/>
          <p:cNvSpPr/>
          <p:nvPr/>
        </p:nvSpPr>
        <p:spPr>
          <a:xfrm>
            <a:off x="716875" y="2315408"/>
            <a:ext cx="3752731" cy="3145988"/>
          </a:xfrm>
          <a:prstGeom prst="roundRect">
            <a:avLst>
              <a:gd name="adj" fmla="val 977"/>
            </a:avLst>
          </a:prstGeom>
          <a:solidFill>
            <a:srgbClr val="3E3E3E"/>
          </a:solidFill>
          <a:ln/>
        </p:spPr>
      </p:sp>
      <p:sp>
        <p:nvSpPr>
          <p:cNvPr id="5" name="Text 2"/>
          <p:cNvSpPr/>
          <p:nvPr/>
        </p:nvSpPr>
        <p:spPr>
          <a:xfrm>
            <a:off x="921663" y="2520196"/>
            <a:ext cx="2560320" cy="319921"/>
          </a:xfrm>
          <a:prstGeom prst="rect">
            <a:avLst/>
          </a:prstGeom>
          <a:noFill/>
          <a:ln/>
        </p:spPr>
        <p:txBody>
          <a:bodyPr wrap="none" lIns="0" tIns="0" rIns="0" bIns="0" rtlCol="0" anchor="t"/>
          <a:lstStyle/>
          <a:p>
            <a:pPr algn="l" indent="0" marL="0">
              <a:lnSpc>
                <a:spcPts val="2500"/>
              </a:lnSpc>
              <a:buNone/>
            </a:pPr>
            <a:r>
              <a:rPr lang="en-US" sz="2000" dirty="0">
                <a:solidFill>
                  <a:srgbClr val="BFBFBF"/>
                </a:solidFill>
                <a:latin typeface="Instrument Sans Medium" pitchFamily="34" charset="0"/>
                <a:ea typeface="Instrument Sans Medium" pitchFamily="34" charset="-122"/>
                <a:cs typeface="Instrument Sans Medium" pitchFamily="34" charset="-120"/>
              </a:rPr>
              <a:t>Definition</a:t>
            </a:r>
            <a:endParaRPr lang="en-US" sz="2000" dirty="0"/>
          </a:p>
        </p:txBody>
      </p:sp>
      <p:sp>
        <p:nvSpPr>
          <p:cNvPr id="6" name="Text 3"/>
          <p:cNvSpPr/>
          <p:nvPr/>
        </p:nvSpPr>
        <p:spPr>
          <a:xfrm>
            <a:off x="921663" y="2962989"/>
            <a:ext cx="3343156" cy="1965960"/>
          </a:xfrm>
          <a:prstGeom prst="rect">
            <a:avLst/>
          </a:prstGeom>
          <a:noFill/>
          <a:ln/>
        </p:spPr>
        <p:txBody>
          <a:bodyPr wrap="square" lIns="0" tIns="0" rIns="0" bIns="0" rtlCol="0" anchor="t"/>
          <a:lstStyle/>
          <a:p>
            <a:pPr algn="l" indent="0" marL="0">
              <a:lnSpc>
                <a:spcPts val="2550"/>
              </a:lnSpc>
              <a:buNone/>
            </a:pPr>
            <a:r>
              <a:rPr lang="en-US" sz="1600" dirty="0">
                <a:solidFill>
                  <a:srgbClr val="BFBFBF"/>
                </a:solidFill>
                <a:latin typeface="Open Sans" pitchFamily="34" charset="0"/>
                <a:ea typeface="Open Sans" pitchFamily="34" charset="-122"/>
                <a:cs typeface="Open Sans" pitchFamily="34" charset="-120"/>
              </a:rPr>
              <a:t>ISTs are rooted at a single vertex and extend to all other vertices via disjoint paths. This unique property ensures that no single point of failure disrupts communication between vertices.</a:t>
            </a:r>
            <a:endParaRPr lang="en-US" sz="1600" dirty="0"/>
          </a:p>
        </p:txBody>
      </p:sp>
      <p:sp>
        <p:nvSpPr>
          <p:cNvPr id="7" name="Shape 4"/>
          <p:cNvSpPr/>
          <p:nvPr/>
        </p:nvSpPr>
        <p:spPr>
          <a:xfrm>
            <a:off x="4674394" y="2315408"/>
            <a:ext cx="3752731" cy="3145988"/>
          </a:xfrm>
          <a:prstGeom prst="roundRect">
            <a:avLst>
              <a:gd name="adj" fmla="val 977"/>
            </a:avLst>
          </a:prstGeom>
          <a:solidFill>
            <a:srgbClr val="3E3E3E"/>
          </a:solidFill>
          <a:ln/>
        </p:spPr>
      </p:sp>
      <p:sp>
        <p:nvSpPr>
          <p:cNvPr id="8" name="Text 5"/>
          <p:cNvSpPr/>
          <p:nvPr/>
        </p:nvSpPr>
        <p:spPr>
          <a:xfrm>
            <a:off x="4879181" y="2520196"/>
            <a:ext cx="2560320" cy="319921"/>
          </a:xfrm>
          <a:prstGeom prst="rect">
            <a:avLst/>
          </a:prstGeom>
          <a:noFill/>
          <a:ln/>
        </p:spPr>
        <p:txBody>
          <a:bodyPr wrap="none" lIns="0" tIns="0" rIns="0" bIns="0" rtlCol="0" anchor="t"/>
          <a:lstStyle/>
          <a:p>
            <a:pPr algn="l" indent="0" marL="0">
              <a:lnSpc>
                <a:spcPts val="2500"/>
              </a:lnSpc>
              <a:buNone/>
            </a:pPr>
            <a:r>
              <a:rPr lang="en-US" sz="2000" dirty="0">
                <a:solidFill>
                  <a:srgbClr val="BFBFBF"/>
                </a:solidFill>
                <a:latin typeface="Instrument Sans Medium" pitchFamily="34" charset="0"/>
                <a:ea typeface="Instrument Sans Medium" pitchFamily="34" charset="-122"/>
                <a:cs typeface="Instrument Sans Medium" pitchFamily="34" charset="-120"/>
              </a:rPr>
              <a:t>Importance</a:t>
            </a:r>
            <a:endParaRPr lang="en-US" sz="2000" dirty="0"/>
          </a:p>
        </p:txBody>
      </p:sp>
      <p:sp>
        <p:nvSpPr>
          <p:cNvPr id="9" name="Text 6"/>
          <p:cNvSpPr/>
          <p:nvPr/>
        </p:nvSpPr>
        <p:spPr>
          <a:xfrm>
            <a:off x="4879181" y="2962989"/>
            <a:ext cx="3343156" cy="2293620"/>
          </a:xfrm>
          <a:prstGeom prst="rect">
            <a:avLst/>
          </a:prstGeom>
          <a:noFill/>
          <a:ln/>
        </p:spPr>
        <p:txBody>
          <a:bodyPr wrap="square" lIns="0" tIns="0" rIns="0" bIns="0" rtlCol="0" anchor="t"/>
          <a:lstStyle/>
          <a:p>
            <a:pPr algn="l" indent="0" marL="0">
              <a:lnSpc>
                <a:spcPts val="2550"/>
              </a:lnSpc>
              <a:buNone/>
            </a:pPr>
            <a:r>
              <a:rPr lang="en-US" sz="1600" dirty="0">
                <a:solidFill>
                  <a:srgbClr val="BFBFBF"/>
                </a:solidFill>
                <a:latin typeface="Open Sans" pitchFamily="34" charset="0"/>
                <a:ea typeface="Open Sans" pitchFamily="34" charset="-122"/>
                <a:cs typeface="Open Sans" pitchFamily="34" charset="-120"/>
              </a:rPr>
              <a:t>ISTs guarantee network robustness by maintaining multiple communication paths. They also enhance parallel communication efficiency by providing alternative routes for data transmission.</a:t>
            </a:r>
            <a:endParaRPr lang="en-US" sz="1600" dirty="0"/>
          </a:p>
        </p:txBody>
      </p:sp>
      <p:sp>
        <p:nvSpPr>
          <p:cNvPr id="10" name="Shape 7"/>
          <p:cNvSpPr/>
          <p:nvPr/>
        </p:nvSpPr>
        <p:spPr>
          <a:xfrm>
            <a:off x="716875" y="5666184"/>
            <a:ext cx="7710249" cy="1835348"/>
          </a:xfrm>
          <a:prstGeom prst="roundRect">
            <a:avLst>
              <a:gd name="adj" fmla="val 1674"/>
            </a:avLst>
          </a:prstGeom>
          <a:solidFill>
            <a:srgbClr val="3E3E3E"/>
          </a:solidFill>
          <a:ln/>
        </p:spPr>
      </p:sp>
      <p:sp>
        <p:nvSpPr>
          <p:cNvPr id="11" name="Text 8"/>
          <p:cNvSpPr/>
          <p:nvPr/>
        </p:nvSpPr>
        <p:spPr>
          <a:xfrm>
            <a:off x="921663" y="5870972"/>
            <a:ext cx="2560320" cy="319921"/>
          </a:xfrm>
          <a:prstGeom prst="rect">
            <a:avLst/>
          </a:prstGeom>
          <a:noFill/>
          <a:ln/>
        </p:spPr>
        <p:txBody>
          <a:bodyPr wrap="none" lIns="0" tIns="0" rIns="0" bIns="0" rtlCol="0" anchor="t"/>
          <a:lstStyle/>
          <a:p>
            <a:pPr algn="l" indent="0" marL="0">
              <a:lnSpc>
                <a:spcPts val="2500"/>
              </a:lnSpc>
              <a:buNone/>
            </a:pPr>
            <a:r>
              <a:rPr lang="en-US" sz="2000" dirty="0">
                <a:solidFill>
                  <a:srgbClr val="BFBFBF"/>
                </a:solidFill>
                <a:latin typeface="Instrument Sans Medium" pitchFamily="34" charset="0"/>
                <a:ea typeface="Instrument Sans Medium" pitchFamily="34" charset="-122"/>
                <a:cs typeface="Instrument Sans Medium" pitchFamily="34" charset="-120"/>
              </a:rPr>
              <a:t>Existing Problems</a:t>
            </a:r>
            <a:endParaRPr lang="en-US" sz="2000" dirty="0"/>
          </a:p>
        </p:txBody>
      </p:sp>
      <p:sp>
        <p:nvSpPr>
          <p:cNvPr id="12" name="Text 9"/>
          <p:cNvSpPr/>
          <p:nvPr/>
        </p:nvSpPr>
        <p:spPr>
          <a:xfrm>
            <a:off x="921663" y="6313765"/>
            <a:ext cx="7300674" cy="982980"/>
          </a:xfrm>
          <a:prstGeom prst="rect">
            <a:avLst/>
          </a:prstGeom>
          <a:noFill/>
          <a:ln/>
        </p:spPr>
        <p:txBody>
          <a:bodyPr wrap="square" lIns="0" tIns="0" rIns="0" bIns="0" rtlCol="0" anchor="t"/>
          <a:lstStyle/>
          <a:p>
            <a:pPr algn="l" indent="0" marL="0">
              <a:lnSpc>
                <a:spcPts val="2550"/>
              </a:lnSpc>
              <a:buNone/>
            </a:pPr>
            <a:r>
              <a:rPr lang="en-US" sz="1600" dirty="0">
                <a:solidFill>
                  <a:srgbClr val="BFBFBF"/>
                </a:solidFill>
                <a:latin typeface="Open Sans" pitchFamily="34" charset="0"/>
                <a:ea typeface="Open Sans" pitchFamily="34" charset="-122"/>
                <a:cs typeface="Open Sans" pitchFamily="34" charset="-120"/>
              </a:rPr>
              <a:t>Recursive algorithms often used in IST construction introduce inefficiencies in parallel execution. Overcoming this limitation is crucial for optimizing parallel computation.</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77133"/>
            <a:ext cx="6694884" cy="708779"/>
          </a:xfrm>
          <a:prstGeom prst="rect">
            <a:avLst/>
          </a:prstGeom>
          <a:noFill/>
          <a:ln/>
        </p:spPr>
        <p:txBody>
          <a:bodyPr wrap="none" lIns="0" tIns="0" rIns="0" bIns="0" rtlCol="0" anchor="t"/>
          <a:lstStyle/>
          <a:p>
            <a:pPr algn="l"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Parallel Algorithm Design</a:t>
            </a:r>
            <a:endParaRPr lang="en-US" sz="4450" dirty="0"/>
          </a:p>
        </p:txBody>
      </p:sp>
      <p:sp>
        <p:nvSpPr>
          <p:cNvPr id="3" name="Text 1"/>
          <p:cNvSpPr/>
          <p:nvPr/>
        </p:nvSpPr>
        <p:spPr>
          <a:xfrm>
            <a:off x="2197418" y="2220992"/>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Non-Recursive</a:t>
            </a:r>
            <a:endParaRPr lang="en-US" sz="2200" dirty="0"/>
          </a:p>
        </p:txBody>
      </p:sp>
      <p:sp>
        <p:nvSpPr>
          <p:cNvPr id="4" name="Text 2"/>
          <p:cNvSpPr/>
          <p:nvPr/>
        </p:nvSpPr>
        <p:spPr>
          <a:xfrm>
            <a:off x="793790" y="2711410"/>
            <a:ext cx="4238863" cy="1814513"/>
          </a:xfrm>
          <a:prstGeom prst="rect">
            <a:avLst/>
          </a:prstGeom>
          <a:noFill/>
          <a:ln/>
        </p:spPr>
        <p:txBody>
          <a:bodyPr wrap="square" lIns="0" tIns="0" rIns="0" bIns="0" rtlCol="0" anchor="t"/>
          <a:lstStyle/>
          <a:p>
            <a:pPr algn="r" indent="0" marL="0">
              <a:lnSpc>
                <a:spcPts val="2850"/>
              </a:lnSpc>
              <a:buNone/>
            </a:pPr>
            <a:r>
              <a:rPr lang="en-US" sz="1750" dirty="0">
                <a:solidFill>
                  <a:srgbClr val="BFBFBF"/>
                </a:solidFill>
                <a:latin typeface="Open Sans" pitchFamily="34" charset="0"/>
                <a:ea typeface="Open Sans" pitchFamily="34" charset="-122"/>
                <a:cs typeface="Open Sans" pitchFamily="34" charset="-120"/>
              </a:rPr>
              <a:t>Our algorithm constructs ISTs without recursion, significantly boosting efficiency in parallel execution. This contrasts with traditional recursive approaches.</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sp>
        <p:nvSpPr>
          <p:cNvPr id="6" name="Text 3"/>
          <p:cNvSpPr/>
          <p:nvPr/>
        </p:nvSpPr>
        <p:spPr>
          <a:xfrm>
            <a:off x="6324362" y="3665458"/>
            <a:ext cx="318968" cy="398621"/>
          </a:xfrm>
          <a:prstGeom prst="rect">
            <a:avLst/>
          </a:prstGeom>
          <a:noFill/>
          <a:ln/>
        </p:spPr>
        <p:txBody>
          <a:bodyPr wrap="none" lIns="0" tIns="0" rIns="0" bIns="0" rtlCol="0" anchor="t"/>
          <a:lstStyle/>
          <a:p>
            <a:pPr algn="l" indent="0" marL="0">
              <a:lnSpc>
                <a:spcPts val="4000"/>
              </a:lnSpc>
              <a:buNone/>
            </a:pPr>
            <a:r>
              <a:rPr lang="en-US" sz="2500" dirty="0">
                <a:solidFill>
                  <a:srgbClr val="BFBFBF"/>
                </a:solidFill>
                <a:latin typeface="Instrument Sans Medium" pitchFamily="34" charset="0"/>
                <a:ea typeface="Instrument Sans Medium" pitchFamily="34" charset="-122"/>
                <a:cs typeface="Instrument Sans Medium" pitchFamily="34" charset="-120"/>
              </a:rPr>
              <a:t>1</a:t>
            </a:r>
            <a:endParaRPr lang="en-US" sz="2500" dirty="0"/>
          </a:p>
        </p:txBody>
      </p:sp>
      <p:sp>
        <p:nvSpPr>
          <p:cNvPr id="7" name="Text 4"/>
          <p:cNvSpPr/>
          <p:nvPr/>
        </p:nvSpPr>
        <p:spPr>
          <a:xfrm>
            <a:off x="9597628" y="203954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Parallelized</a:t>
            </a:r>
            <a:endParaRPr lang="en-US" sz="2200" dirty="0"/>
          </a:p>
        </p:txBody>
      </p:sp>
      <p:sp>
        <p:nvSpPr>
          <p:cNvPr id="8" name="Text 5"/>
          <p:cNvSpPr/>
          <p:nvPr/>
        </p:nvSpPr>
        <p:spPr>
          <a:xfrm>
            <a:off x="9597628" y="2529959"/>
            <a:ext cx="4238982" cy="2177415"/>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The algorithm is fully parallelized, allowing simultaneous path determination at each vertex. This dramatically reduces computational time and improves overall performance.</a:t>
            </a:r>
            <a:endParaRPr lang="en-US" sz="1750" dirty="0"/>
          </a:p>
        </p:txBody>
      </p:sp>
      <p:pic>
        <p:nvPicPr>
          <p:cNvPr id="9" name="Image 1" descr="preencoded.png">    </p:cNvPr>
          <p:cNvPicPr>
            <a:picLocks noChangeAspect="1"/>
          </p:cNvPicPr>
          <p:nvPr/>
        </p:nvPicPr>
        <p:blipFill>
          <a:blip r:embed="rId2"/>
          <a:stretch>
            <a:fillRect/>
          </a:stretch>
        </p:blipFill>
        <p:spPr>
          <a:xfrm>
            <a:off x="5032653" y="2413516"/>
            <a:ext cx="4564975" cy="4564975"/>
          </a:xfrm>
          <a:prstGeom prst="rect">
            <a:avLst/>
          </a:prstGeom>
        </p:spPr>
      </p:pic>
      <p:sp>
        <p:nvSpPr>
          <p:cNvPr id="10" name="Text 6"/>
          <p:cNvSpPr/>
          <p:nvPr/>
        </p:nvSpPr>
        <p:spPr>
          <a:xfrm>
            <a:off x="7986713" y="3665458"/>
            <a:ext cx="318968" cy="398621"/>
          </a:xfrm>
          <a:prstGeom prst="rect">
            <a:avLst/>
          </a:prstGeom>
          <a:noFill/>
          <a:ln/>
        </p:spPr>
        <p:txBody>
          <a:bodyPr wrap="none" lIns="0" tIns="0" rIns="0" bIns="0" rtlCol="0" anchor="t"/>
          <a:lstStyle/>
          <a:p>
            <a:pPr algn="l" indent="0" marL="0">
              <a:lnSpc>
                <a:spcPts val="4000"/>
              </a:lnSpc>
              <a:buNone/>
            </a:pPr>
            <a:r>
              <a:rPr lang="en-US" sz="2500" dirty="0">
                <a:solidFill>
                  <a:srgbClr val="BFBFBF"/>
                </a:solidFill>
                <a:latin typeface="Instrument Sans Medium" pitchFamily="34" charset="0"/>
                <a:ea typeface="Instrument Sans Medium" pitchFamily="34" charset="-122"/>
                <a:cs typeface="Instrument Sans Medium" pitchFamily="34" charset="-120"/>
              </a:rPr>
              <a:t>2</a:t>
            </a:r>
            <a:endParaRPr lang="en-US" sz="2500" dirty="0"/>
          </a:p>
        </p:txBody>
      </p:sp>
      <p:sp>
        <p:nvSpPr>
          <p:cNvPr id="11" name="Text 7"/>
          <p:cNvSpPr/>
          <p:nvPr/>
        </p:nvSpPr>
        <p:spPr>
          <a:xfrm>
            <a:off x="9597628" y="504753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Constant-Time</a:t>
            </a:r>
            <a:endParaRPr lang="en-US" sz="2200" dirty="0"/>
          </a:p>
        </p:txBody>
      </p:sp>
      <p:sp>
        <p:nvSpPr>
          <p:cNvPr id="12" name="Text 8"/>
          <p:cNvSpPr/>
          <p:nvPr/>
        </p:nvSpPr>
        <p:spPr>
          <a:xfrm>
            <a:off x="9597628" y="5537954"/>
            <a:ext cx="4238982" cy="1814513"/>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Parent determination at each vertex is achieved in constant time, optimizing computational overhead. This ensures fast and reliable pathfinding throughout the network.</a:t>
            </a:r>
            <a:endParaRPr lang="en-US" sz="1750" dirty="0"/>
          </a:p>
        </p:txBody>
      </p:sp>
      <p:pic>
        <p:nvPicPr>
          <p:cNvPr id="13" name="Image 2" descr="preencoded.png">    </p:cNvPr>
          <p:cNvPicPr>
            <a:picLocks noChangeAspect="1"/>
          </p:cNvPicPr>
          <p:nvPr/>
        </p:nvPicPr>
        <p:blipFill>
          <a:blip r:embed="rId3"/>
          <a:stretch>
            <a:fillRect/>
          </a:stretch>
        </p:blipFill>
        <p:spPr>
          <a:xfrm>
            <a:off x="5032653" y="2413516"/>
            <a:ext cx="4564975" cy="4564975"/>
          </a:xfrm>
          <a:prstGeom prst="rect">
            <a:avLst/>
          </a:prstGeom>
        </p:spPr>
      </p:pic>
      <p:sp>
        <p:nvSpPr>
          <p:cNvPr id="14" name="Text 9"/>
          <p:cNvSpPr/>
          <p:nvPr/>
        </p:nvSpPr>
        <p:spPr>
          <a:xfrm>
            <a:off x="7986713" y="5327809"/>
            <a:ext cx="318968" cy="398621"/>
          </a:xfrm>
          <a:prstGeom prst="rect">
            <a:avLst/>
          </a:prstGeom>
          <a:noFill/>
          <a:ln/>
        </p:spPr>
        <p:txBody>
          <a:bodyPr wrap="none" lIns="0" tIns="0" rIns="0" bIns="0" rtlCol="0" anchor="t"/>
          <a:lstStyle/>
          <a:p>
            <a:pPr algn="l" indent="0" marL="0">
              <a:lnSpc>
                <a:spcPts val="4000"/>
              </a:lnSpc>
              <a:buNone/>
            </a:pPr>
            <a:r>
              <a:rPr lang="en-US" sz="2500" dirty="0">
                <a:solidFill>
                  <a:srgbClr val="BFBFBF"/>
                </a:solidFill>
                <a:latin typeface="Instrument Sans Medium" pitchFamily="34" charset="0"/>
                <a:ea typeface="Instrument Sans Medium" pitchFamily="34" charset="-122"/>
                <a:cs typeface="Instrument Sans Medium" pitchFamily="34" charset="-120"/>
              </a:rPr>
              <a:t>3</a:t>
            </a:r>
            <a:endParaRPr lang="en-US" sz="2500" dirty="0"/>
          </a:p>
        </p:txBody>
      </p:sp>
      <p:sp>
        <p:nvSpPr>
          <p:cNvPr id="15" name="Text 10"/>
          <p:cNvSpPr/>
          <p:nvPr/>
        </p:nvSpPr>
        <p:spPr>
          <a:xfrm>
            <a:off x="2197418" y="5047536"/>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Vertex Labeling</a:t>
            </a:r>
            <a:endParaRPr lang="en-US" sz="2200" dirty="0"/>
          </a:p>
        </p:txBody>
      </p:sp>
      <p:sp>
        <p:nvSpPr>
          <p:cNvPr id="16" name="Text 11"/>
          <p:cNvSpPr/>
          <p:nvPr/>
        </p:nvSpPr>
        <p:spPr>
          <a:xfrm>
            <a:off x="793790" y="5537954"/>
            <a:ext cx="4238863" cy="1814513"/>
          </a:xfrm>
          <a:prstGeom prst="rect">
            <a:avLst/>
          </a:prstGeom>
          <a:noFill/>
          <a:ln/>
        </p:spPr>
        <p:txBody>
          <a:bodyPr wrap="square" lIns="0" tIns="0" rIns="0" bIns="0" rtlCol="0" anchor="t"/>
          <a:lstStyle/>
          <a:p>
            <a:pPr algn="r" indent="0" marL="0">
              <a:lnSpc>
                <a:spcPts val="2850"/>
              </a:lnSpc>
              <a:buNone/>
            </a:pPr>
            <a:r>
              <a:rPr lang="en-US" sz="1750" dirty="0">
                <a:solidFill>
                  <a:srgbClr val="BFBFBF"/>
                </a:solidFill>
                <a:latin typeface="Open Sans" pitchFamily="34" charset="0"/>
                <a:ea typeface="Open Sans" pitchFamily="34" charset="-122"/>
                <a:cs typeface="Open Sans" pitchFamily="34" charset="-120"/>
              </a:rPr>
              <a:t>We use vertex labeling and local computations to streamline IST construction. This simplifies the process and enhances adaptability in different network configurations.</a:t>
            </a:r>
            <a:endParaRPr lang="en-US" sz="1750" dirty="0"/>
          </a:p>
        </p:txBody>
      </p:sp>
      <p:pic>
        <p:nvPicPr>
          <p:cNvPr id="17" name="Image 3" descr="preencoded.png">    </p:cNvPr>
          <p:cNvPicPr>
            <a:picLocks noChangeAspect="1"/>
          </p:cNvPicPr>
          <p:nvPr/>
        </p:nvPicPr>
        <p:blipFill>
          <a:blip r:embed="rId4"/>
          <a:stretch>
            <a:fillRect/>
          </a:stretch>
        </p:blipFill>
        <p:spPr>
          <a:xfrm>
            <a:off x="5032653" y="2413516"/>
            <a:ext cx="4564975" cy="4564975"/>
          </a:xfrm>
          <a:prstGeom prst="rect">
            <a:avLst/>
          </a:prstGeom>
        </p:spPr>
      </p:pic>
      <p:sp>
        <p:nvSpPr>
          <p:cNvPr id="18" name="Text 12"/>
          <p:cNvSpPr/>
          <p:nvPr/>
        </p:nvSpPr>
        <p:spPr>
          <a:xfrm>
            <a:off x="6324362" y="5327809"/>
            <a:ext cx="318968" cy="398621"/>
          </a:xfrm>
          <a:prstGeom prst="rect">
            <a:avLst/>
          </a:prstGeom>
          <a:noFill/>
          <a:ln/>
        </p:spPr>
        <p:txBody>
          <a:bodyPr wrap="none" lIns="0" tIns="0" rIns="0" bIns="0" rtlCol="0" anchor="t"/>
          <a:lstStyle/>
          <a:p>
            <a:pPr algn="l" indent="0" marL="0">
              <a:lnSpc>
                <a:spcPts val="4000"/>
              </a:lnSpc>
              <a:buNone/>
            </a:pPr>
            <a:r>
              <a:rPr lang="en-US" sz="2500" dirty="0">
                <a:solidFill>
                  <a:srgbClr val="BFBFBF"/>
                </a:solidFill>
                <a:latin typeface="Instrument Sans Medium" pitchFamily="34" charset="0"/>
                <a:ea typeface="Instrument Sans Medium" pitchFamily="34" charset="-122"/>
                <a:cs typeface="Instrument Sans Medium" pitchFamily="34" charset="-120"/>
              </a:rPr>
              <a:t>4</a:t>
            </a:r>
            <a:endParaRPr lang="en-US" sz="2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81420"/>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Algorithm Details</a:t>
            </a:r>
            <a:endParaRPr lang="en-US" sz="4450" dirty="0"/>
          </a:p>
        </p:txBody>
      </p:sp>
      <p:sp>
        <p:nvSpPr>
          <p:cNvPr id="4" name="Shape 1"/>
          <p:cNvSpPr/>
          <p:nvPr/>
        </p:nvSpPr>
        <p:spPr>
          <a:xfrm>
            <a:off x="793790" y="1930360"/>
            <a:ext cx="170021" cy="1579126"/>
          </a:xfrm>
          <a:prstGeom prst="roundRect">
            <a:avLst>
              <a:gd name="adj" fmla="val 20012"/>
            </a:avLst>
          </a:prstGeom>
          <a:solidFill>
            <a:srgbClr val="3E3E3E"/>
          </a:solidFill>
          <a:ln/>
        </p:spPr>
      </p:sp>
      <p:sp>
        <p:nvSpPr>
          <p:cNvPr id="5" name="Text 2"/>
          <p:cNvSpPr/>
          <p:nvPr/>
        </p:nvSpPr>
        <p:spPr>
          <a:xfrm>
            <a:off x="1303973" y="193036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Input</a:t>
            </a:r>
            <a:endParaRPr lang="en-US" sz="2200" dirty="0"/>
          </a:p>
        </p:txBody>
      </p:sp>
      <p:sp>
        <p:nvSpPr>
          <p:cNvPr id="6" name="Text 3"/>
          <p:cNvSpPr/>
          <p:nvPr/>
        </p:nvSpPr>
        <p:spPr>
          <a:xfrm>
            <a:off x="1303973" y="2420779"/>
            <a:ext cx="7046238" cy="1088708"/>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Our algorithm accepts a bubble-sort network with \( n! \) vertices as its primary input. This forms the basis for constructing multiple independent spanning trees.</a:t>
            </a:r>
            <a:endParaRPr lang="en-US" sz="1750" dirty="0"/>
          </a:p>
        </p:txBody>
      </p:sp>
      <p:sp>
        <p:nvSpPr>
          <p:cNvPr id="7" name="Shape 4"/>
          <p:cNvSpPr/>
          <p:nvPr/>
        </p:nvSpPr>
        <p:spPr>
          <a:xfrm>
            <a:off x="1133951" y="3736300"/>
            <a:ext cx="170021" cy="1579126"/>
          </a:xfrm>
          <a:prstGeom prst="roundRect">
            <a:avLst>
              <a:gd name="adj" fmla="val 20012"/>
            </a:avLst>
          </a:prstGeom>
          <a:solidFill>
            <a:srgbClr val="3E3E3E"/>
          </a:solidFill>
          <a:ln/>
        </p:spPr>
      </p:sp>
      <p:sp>
        <p:nvSpPr>
          <p:cNvPr id="8" name="Text 5"/>
          <p:cNvSpPr/>
          <p:nvPr/>
        </p:nvSpPr>
        <p:spPr>
          <a:xfrm>
            <a:off x="1644134" y="3736300"/>
            <a:ext cx="3600807"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Step-by-Step Construction</a:t>
            </a:r>
            <a:endParaRPr lang="en-US" sz="2200" dirty="0"/>
          </a:p>
        </p:txBody>
      </p:sp>
      <p:sp>
        <p:nvSpPr>
          <p:cNvPr id="9" name="Text 6"/>
          <p:cNvSpPr/>
          <p:nvPr/>
        </p:nvSpPr>
        <p:spPr>
          <a:xfrm>
            <a:off x="1644134" y="4226719"/>
            <a:ext cx="6706076" cy="1088708"/>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The construction process involves root assignment followed by precise path determination. These steps are critical for achieving fully disjointed paths within the network.</a:t>
            </a:r>
            <a:endParaRPr lang="en-US" sz="1750" dirty="0"/>
          </a:p>
        </p:txBody>
      </p:sp>
      <p:sp>
        <p:nvSpPr>
          <p:cNvPr id="10" name="Shape 7"/>
          <p:cNvSpPr/>
          <p:nvPr/>
        </p:nvSpPr>
        <p:spPr>
          <a:xfrm>
            <a:off x="1474232" y="5542240"/>
            <a:ext cx="170021" cy="1579126"/>
          </a:xfrm>
          <a:prstGeom prst="roundRect">
            <a:avLst>
              <a:gd name="adj" fmla="val 20012"/>
            </a:avLst>
          </a:prstGeom>
          <a:solidFill>
            <a:srgbClr val="3E3E3E"/>
          </a:solidFill>
          <a:ln/>
        </p:spPr>
      </p:sp>
      <p:sp>
        <p:nvSpPr>
          <p:cNvPr id="11" name="Text 8"/>
          <p:cNvSpPr/>
          <p:nvPr/>
        </p:nvSpPr>
        <p:spPr>
          <a:xfrm>
            <a:off x="1984415" y="554224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Visual Example</a:t>
            </a:r>
            <a:endParaRPr lang="en-US" sz="2200" dirty="0"/>
          </a:p>
        </p:txBody>
      </p:sp>
      <p:sp>
        <p:nvSpPr>
          <p:cNvPr id="12" name="Text 9"/>
          <p:cNvSpPr/>
          <p:nvPr/>
        </p:nvSpPr>
        <p:spPr>
          <a:xfrm>
            <a:off x="1984415" y="6032659"/>
            <a:ext cx="6365796" cy="1088708"/>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For a network with \( n = 4 \), we illustrate the tree formation process visually. This demonstrates how vertices connect to form independent trees that enhance reliability.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133713"/>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Time Complexity</a:t>
            </a:r>
            <a:endParaRPr lang="en-US" sz="4450" dirty="0"/>
          </a:p>
        </p:txBody>
      </p:sp>
      <p:pic>
        <p:nvPicPr>
          <p:cNvPr id="4" name="Image 1" descr="preencoded.png">    </p:cNvPr>
          <p:cNvPicPr>
            <a:picLocks noChangeAspect="1"/>
          </p:cNvPicPr>
          <p:nvPr/>
        </p:nvPicPr>
        <p:blipFill>
          <a:blip r:embed="rId2"/>
          <a:stretch>
            <a:fillRect/>
          </a:stretch>
        </p:blipFill>
        <p:spPr>
          <a:xfrm>
            <a:off x="6280190" y="2182654"/>
            <a:ext cx="566976" cy="566976"/>
          </a:xfrm>
          <a:prstGeom prst="rect">
            <a:avLst/>
          </a:prstGeom>
        </p:spPr>
      </p:pic>
      <p:sp>
        <p:nvSpPr>
          <p:cNvPr id="5" name="Text 1"/>
          <p:cNvSpPr/>
          <p:nvPr/>
        </p:nvSpPr>
        <p:spPr>
          <a:xfrm>
            <a:off x="6280190" y="2976443"/>
            <a:ext cx="2291953"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Optimal Time</a:t>
            </a:r>
            <a:endParaRPr lang="en-US" sz="2200" dirty="0"/>
          </a:p>
        </p:txBody>
      </p:sp>
      <p:sp>
        <p:nvSpPr>
          <p:cNvPr id="6" name="Text 2"/>
          <p:cNvSpPr/>
          <p:nvPr/>
        </p:nvSpPr>
        <p:spPr>
          <a:xfrm>
            <a:off x="6280190" y="3466862"/>
            <a:ext cx="2291953" cy="3629025"/>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Our algorithm achieves asymptotically optimal computational time of \( O(\log n) \). This signifies its capability to efficiently construct ISTs in large networks.</a:t>
            </a:r>
            <a:endParaRPr lang="en-US" sz="1750" dirty="0"/>
          </a:p>
        </p:txBody>
      </p:sp>
      <p:pic>
        <p:nvPicPr>
          <p:cNvPr id="7" name="Image 2" descr="preencoded.png">    </p:cNvPr>
          <p:cNvPicPr>
            <a:picLocks noChangeAspect="1"/>
          </p:cNvPicPr>
          <p:nvPr/>
        </p:nvPicPr>
        <p:blipFill>
          <a:blip r:embed="rId3"/>
          <a:stretch>
            <a:fillRect/>
          </a:stretch>
        </p:blipFill>
        <p:spPr>
          <a:xfrm>
            <a:off x="8912304" y="2182654"/>
            <a:ext cx="566976" cy="566976"/>
          </a:xfrm>
          <a:prstGeom prst="rect">
            <a:avLst/>
          </a:prstGeom>
        </p:spPr>
      </p:pic>
      <p:sp>
        <p:nvSpPr>
          <p:cNvPr id="8" name="Text 3"/>
          <p:cNvSpPr/>
          <p:nvPr/>
        </p:nvSpPr>
        <p:spPr>
          <a:xfrm>
            <a:off x="8912304" y="2976443"/>
            <a:ext cx="2292072"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Scalability</a:t>
            </a:r>
            <a:endParaRPr lang="en-US" sz="2200" dirty="0"/>
          </a:p>
        </p:txBody>
      </p:sp>
      <p:sp>
        <p:nvSpPr>
          <p:cNvPr id="9" name="Text 4"/>
          <p:cNvSpPr/>
          <p:nvPr/>
        </p:nvSpPr>
        <p:spPr>
          <a:xfrm>
            <a:off x="8912304" y="3466862"/>
            <a:ext cx="2292072" cy="3266123"/>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The algorithm maintains high performance as the network size \( n \) grows. This scalability ensures its suitability for expanding parallel computing environments.</a:t>
            </a:r>
            <a:endParaRPr lang="en-US" sz="1750" dirty="0"/>
          </a:p>
        </p:txBody>
      </p:sp>
      <p:pic>
        <p:nvPicPr>
          <p:cNvPr id="10" name="Image 3" descr="preencoded.png">    </p:cNvPr>
          <p:cNvPicPr>
            <a:picLocks noChangeAspect="1"/>
          </p:cNvPicPr>
          <p:nvPr/>
        </p:nvPicPr>
        <p:blipFill>
          <a:blip r:embed="rId4"/>
          <a:stretch>
            <a:fillRect/>
          </a:stretch>
        </p:blipFill>
        <p:spPr>
          <a:xfrm>
            <a:off x="11544538" y="2182654"/>
            <a:ext cx="566976" cy="566976"/>
          </a:xfrm>
          <a:prstGeom prst="rect">
            <a:avLst/>
          </a:prstGeom>
        </p:spPr>
      </p:pic>
      <p:sp>
        <p:nvSpPr>
          <p:cNvPr id="11" name="Text 5"/>
          <p:cNvSpPr/>
          <p:nvPr/>
        </p:nvSpPr>
        <p:spPr>
          <a:xfrm>
            <a:off x="11544538" y="2976443"/>
            <a:ext cx="2291953"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Comparison</a:t>
            </a:r>
            <a:endParaRPr lang="en-US" sz="2200" dirty="0"/>
          </a:p>
        </p:txBody>
      </p:sp>
      <p:sp>
        <p:nvSpPr>
          <p:cNvPr id="12" name="Text 6"/>
          <p:cNvSpPr/>
          <p:nvPr/>
        </p:nvSpPr>
        <p:spPr>
          <a:xfrm>
            <a:off x="11544538" y="3466862"/>
            <a:ext cx="2291953" cy="3629025"/>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Our approach delivers notable benefits over recursive methods, reducing delays and optimizing parallel execution. This highlights its practical advantages in IST construction.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071" y="595551"/>
            <a:ext cx="6573917" cy="676870"/>
          </a:xfrm>
          <a:prstGeom prst="rect">
            <a:avLst/>
          </a:prstGeom>
          <a:noFill/>
          <a:ln/>
        </p:spPr>
        <p:txBody>
          <a:bodyPr wrap="none" lIns="0" tIns="0" rIns="0" bIns="0" rtlCol="0" anchor="t"/>
          <a:lstStyle/>
          <a:p>
            <a:pPr algn="l" indent="0" marL="0">
              <a:lnSpc>
                <a:spcPts val="5300"/>
              </a:lnSpc>
              <a:buNone/>
            </a:pPr>
            <a:r>
              <a:rPr lang="en-US" sz="4250" dirty="0">
                <a:solidFill>
                  <a:srgbClr val="FEFEFE"/>
                </a:solidFill>
                <a:latin typeface="Instrument Sans Medium" pitchFamily="34" charset="0"/>
                <a:ea typeface="Instrument Sans Medium" pitchFamily="34" charset="-122"/>
                <a:cs typeface="Instrument Sans Medium" pitchFamily="34" charset="-120"/>
              </a:rPr>
              <a:t>Fault Tolerance Evaluation</a:t>
            </a:r>
            <a:endParaRPr lang="en-US" sz="4250" dirty="0"/>
          </a:p>
        </p:txBody>
      </p:sp>
      <p:pic>
        <p:nvPicPr>
          <p:cNvPr id="3" name="Image 0" descr="preencoded.png">    </p:cNvPr>
          <p:cNvPicPr>
            <a:picLocks noChangeAspect="1"/>
          </p:cNvPicPr>
          <p:nvPr/>
        </p:nvPicPr>
        <p:blipFill>
          <a:blip r:embed="rId1"/>
          <a:stretch>
            <a:fillRect/>
          </a:stretch>
        </p:blipFill>
        <p:spPr>
          <a:xfrm>
            <a:off x="2954655" y="1705570"/>
            <a:ext cx="2163842" cy="1940838"/>
          </a:xfrm>
          <a:prstGeom prst="rect">
            <a:avLst/>
          </a:prstGeom>
        </p:spPr>
      </p:pic>
      <p:sp>
        <p:nvSpPr>
          <p:cNvPr id="4" name="Text 1"/>
          <p:cNvSpPr/>
          <p:nvPr/>
        </p:nvSpPr>
        <p:spPr>
          <a:xfrm>
            <a:off x="3884176" y="2744272"/>
            <a:ext cx="304562" cy="380643"/>
          </a:xfrm>
          <a:prstGeom prst="rect">
            <a:avLst/>
          </a:prstGeom>
          <a:noFill/>
          <a:ln/>
        </p:spPr>
        <p:txBody>
          <a:bodyPr wrap="none" lIns="0" tIns="0" rIns="0" bIns="0" rtlCol="0" anchor="t"/>
          <a:lstStyle/>
          <a:p>
            <a:pPr algn="ctr" indent="0" marL="0">
              <a:lnSpc>
                <a:spcPts val="3800"/>
              </a:lnSpc>
              <a:buNone/>
            </a:pPr>
            <a:r>
              <a:rPr lang="en-US" sz="2350" dirty="0">
                <a:solidFill>
                  <a:srgbClr val="BFBFBF"/>
                </a:solidFill>
                <a:latin typeface="Instrument Sans Medium" pitchFamily="34" charset="0"/>
                <a:ea typeface="Instrument Sans Medium" pitchFamily="34" charset="-122"/>
                <a:cs typeface="Instrument Sans Medium" pitchFamily="34" charset="-120"/>
              </a:rPr>
              <a:t>1</a:t>
            </a:r>
            <a:endParaRPr lang="en-US" sz="2350" dirty="0"/>
          </a:p>
        </p:txBody>
      </p:sp>
      <p:sp>
        <p:nvSpPr>
          <p:cNvPr id="5" name="Text 2"/>
          <p:cNvSpPr/>
          <p:nvPr/>
        </p:nvSpPr>
        <p:spPr>
          <a:xfrm>
            <a:off x="5335072" y="1922145"/>
            <a:ext cx="2707481" cy="338376"/>
          </a:xfrm>
          <a:prstGeom prst="rect">
            <a:avLst/>
          </a:prstGeom>
          <a:noFill/>
          <a:ln/>
        </p:spPr>
        <p:txBody>
          <a:bodyPr wrap="none" lIns="0" tIns="0" rIns="0" bIns="0" rtlCol="0" anchor="t"/>
          <a:lstStyle/>
          <a:p>
            <a:pPr algn="l" indent="0" marL="0">
              <a:lnSpc>
                <a:spcPts val="2650"/>
              </a:lnSpc>
              <a:buNone/>
            </a:pPr>
            <a:r>
              <a:rPr lang="en-US" sz="2100" dirty="0">
                <a:solidFill>
                  <a:srgbClr val="BFBFBF"/>
                </a:solidFill>
                <a:latin typeface="Instrument Sans Medium" pitchFamily="34" charset="0"/>
                <a:ea typeface="Instrument Sans Medium" pitchFamily="34" charset="-122"/>
                <a:cs typeface="Instrument Sans Medium" pitchFamily="34" charset="-120"/>
              </a:rPr>
              <a:t>Failure Scenarios</a:t>
            </a:r>
            <a:endParaRPr lang="en-US" sz="2100" dirty="0"/>
          </a:p>
        </p:txBody>
      </p:sp>
      <p:sp>
        <p:nvSpPr>
          <p:cNvPr id="6" name="Text 3"/>
          <p:cNvSpPr/>
          <p:nvPr/>
        </p:nvSpPr>
        <p:spPr>
          <a:xfrm>
            <a:off x="5335072" y="2390418"/>
            <a:ext cx="8320683" cy="1039416"/>
          </a:xfrm>
          <a:prstGeom prst="rect">
            <a:avLst/>
          </a:prstGeom>
          <a:noFill/>
          <a:ln/>
        </p:spPr>
        <p:txBody>
          <a:bodyPr wrap="square" lIns="0" tIns="0" rIns="0" bIns="0" rtlCol="0" anchor="t"/>
          <a:lstStyle/>
          <a:p>
            <a:pPr algn="l" indent="0" marL="0">
              <a:lnSpc>
                <a:spcPts val="2700"/>
              </a:lnSpc>
              <a:buNone/>
            </a:pPr>
            <a:r>
              <a:rPr lang="en-US" sz="1700" dirty="0">
                <a:solidFill>
                  <a:srgbClr val="BFBFBF"/>
                </a:solidFill>
                <a:latin typeface="Open Sans" pitchFamily="34" charset="0"/>
                <a:ea typeface="Open Sans" pitchFamily="34" charset="-122"/>
                <a:cs typeface="Open Sans" pitchFamily="34" charset="-120"/>
              </a:rPr>
              <a:t>Our analysis demonstrates fault-resilient properties under various failure scenarios. This includes the ability to maintain communication despite edge or vertex faults.</a:t>
            </a:r>
            <a:endParaRPr lang="en-US" sz="1700" dirty="0"/>
          </a:p>
        </p:txBody>
      </p:sp>
      <p:sp>
        <p:nvSpPr>
          <p:cNvPr id="7" name="Shape 4"/>
          <p:cNvSpPr/>
          <p:nvPr/>
        </p:nvSpPr>
        <p:spPr>
          <a:xfrm>
            <a:off x="5172551" y="3658195"/>
            <a:ext cx="8645723" cy="15240"/>
          </a:xfrm>
          <a:prstGeom prst="roundRect">
            <a:avLst>
              <a:gd name="adj" fmla="val 213188"/>
            </a:avLst>
          </a:prstGeom>
          <a:solidFill>
            <a:srgbClr val="575757"/>
          </a:solidFill>
          <a:ln/>
        </p:spPr>
      </p:sp>
      <p:pic>
        <p:nvPicPr>
          <p:cNvPr id="8" name="Image 1" descr="preencoded.png">    </p:cNvPr>
          <p:cNvPicPr>
            <a:picLocks noChangeAspect="1"/>
          </p:cNvPicPr>
          <p:nvPr/>
        </p:nvPicPr>
        <p:blipFill>
          <a:blip r:embed="rId2"/>
          <a:stretch>
            <a:fillRect/>
          </a:stretch>
        </p:blipFill>
        <p:spPr>
          <a:xfrm>
            <a:off x="1872734" y="3700463"/>
            <a:ext cx="4327684" cy="1940838"/>
          </a:xfrm>
          <a:prstGeom prst="rect">
            <a:avLst/>
          </a:prstGeom>
        </p:spPr>
      </p:pic>
      <p:sp>
        <p:nvSpPr>
          <p:cNvPr id="9" name="Text 5"/>
          <p:cNvSpPr/>
          <p:nvPr/>
        </p:nvSpPr>
        <p:spPr>
          <a:xfrm>
            <a:off x="3884295" y="4480560"/>
            <a:ext cx="304562" cy="380643"/>
          </a:xfrm>
          <a:prstGeom prst="rect">
            <a:avLst/>
          </a:prstGeom>
          <a:noFill/>
          <a:ln/>
        </p:spPr>
        <p:txBody>
          <a:bodyPr wrap="none" lIns="0" tIns="0" rIns="0" bIns="0" rtlCol="0" anchor="t"/>
          <a:lstStyle/>
          <a:p>
            <a:pPr algn="ctr" indent="0" marL="0">
              <a:lnSpc>
                <a:spcPts val="3800"/>
              </a:lnSpc>
              <a:buNone/>
            </a:pPr>
            <a:r>
              <a:rPr lang="en-US" sz="2350" dirty="0">
                <a:solidFill>
                  <a:srgbClr val="BFBFBF"/>
                </a:solidFill>
                <a:latin typeface="Instrument Sans Medium" pitchFamily="34" charset="0"/>
                <a:ea typeface="Instrument Sans Medium" pitchFamily="34" charset="-122"/>
                <a:cs typeface="Instrument Sans Medium" pitchFamily="34" charset="-120"/>
              </a:rPr>
              <a:t>2</a:t>
            </a:r>
            <a:endParaRPr lang="en-US" sz="2350" dirty="0"/>
          </a:p>
        </p:txBody>
      </p:sp>
      <p:sp>
        <p:nvSpPr>
          <p:cNvPr id="10" name="Text 6"/>
          <p:cNvSpPr/>
          <p:nvPr/>
        </p:nvSpPr>
        <p:spPr>
          <a:xfrm>
            <a:off x="6416993" y="3917037"/>
            <a:ext cx="2707481" cy="338376"/>
          </a:xfrm>
          <a:prstGeom prst="rect">
            <a:avLst/>
          </a:prstGeom>
          <a:noFill/>
          <a:ln/>
        </p:spPr>
        <p:txBody>
          <a:bodyPr wrap="none" lIns="0" tIns="0" rIns="0" bIns="0" rtlCol="0" anchor="t"/>
          <a:lstStyle/>
          <a:p>
            <a:pPr algn="l" indent="0" marL="0">
              <a:lnSpc>
                <a:spcPts val="2650"/>
              </a:lnSpc>
              <a:buNone/>
            </a:pPr>
            <a:r>
              <a:rPr lang="en-US" sz="2100" dirty="0">
                <a:solidFill>
                  <a:srgbClr val="BFBFBF"/>
                </a:solidFill>
                <a:latin typeface="Instrument Sans Medium" pitchFamily="34" charset="0"/>
                <a:ea typeface="Instrument Sans Medium" pitchFamily="34" charset="-122"/>
                <a:cs typeface="Instrument Sans Medium" pitchFamily="34" charset="-120"/>
              </a:rPr>
              <a:t>Edge/Vertex Faults</a:t>
            </a:r>
            <a:endParaRPr lang="en-US" sz="2100" dirty="0"/>
          </a:p>
        </p:txBody>
      </p:sp>
      <p:sp>
        <p:nvSpPr>
          <p:cNvPr id="11" name="Text 7"/>
          <p:cNvSpPr/>
          <p:nvPr/>
        </p:nvSpPr>
        <p:spPr>
          <a:xfrm>
            <a:off x="6416993" y="4385310"/>
            <a:ext cx="7238762" cy="1039416"/>
          </a:xfrm>
          <a:prstGeom prst="rect">
            <a:avLst/>
          </a:prstGeom>
          <a:noFill/>
          <a:ln/>
        </p:spPr>
        <p:txBody>
          <a:bodyPr wrap="square" lIns="0" tIns="0" rIns="0" bIns="0" rtlCol="0" anchor="t"/>
          <a:lstStyle/>
          <a:p>
            <a:pPr algn="l" indent="0" marL="0">
              <a:lnSpc>
                <a:spcPts val="2700"/>
              </a:lnSpc>
              <a:buNone/>
            </a:pPr>
            <a:r>
              <a:rPr lang="en-US" sz="1700" dirty="0">
                <a:solidFill>
                  <a:srgbClr val="BFBFBF"/>
                </a:solidFill>
                <a:latin typeface="Open Sans" pitchFamily="34" charset="0"/>
                <a:ea typeface="Open Sans" pitchFamily="34" charset="-122"/>
                <a:cs typeface="Open Sans" pitchFamily="34" charset="-120"/>
              </a:rPr>
              <a:t>We specifically analyze bubble-sort networks with edge or vertex faults to ensure uninterrupted communication. This guarantees continuous network functionality.</a:t>
            </a:r>
            <a:endParaRPr lang="en-US" sz="1700" dirty="0"/>
          </a:p>
        </p:txBody>
      </p:sp>
      <p:sp>
        <p:nvSpPr>
          <p:cNvPr id="12" name="Shape 8"/>
          <p:cNvSpPr/>
          <p:nvPr/>
        </p:nvSpPr>
        <p:spPr>
          <a:xfrm>
            <a:off x="6254472" y="5653088"/>
            <a:ext cx="7563803" cy="15240"/>
          </a:xfrm>
          <a:prstGeom prst="roundRect">
            <a:avLst>
              <a:gd name="adj" fmla="val 213188"/>
            </a:avLst>
          </a:prstGeom>
          <a:solidFill>
            <a:srgbClr val="575757"/>
          </a:solidFill>
          <a:ln/>
        </p:spPr>
      </p:sp>
      <p:pic>
        <p:nvPicPr>
          <p:cNvPr id="13" name="Image 2" descr="preencoded.png">    </p:cNvPr>
          <p:cNvPicPr>
            <a:picLocks noChangeAspect="1"/>
          </p:cNvPicPr>
          <p:nvPr/>
        </p:nvPicPr>
        <p:blipFill>
          <a:blip r:embed="rId3"/>
          <a:stretch>
            <a:fillRect/>
          </a:stretch>
        </p:blipFill>
        <p:spPr>
          <a:xfrm>
            <a:off x="790813" y="5695355"/>
            <a:ext cx="6491526" cy="1940838"/>
          </a:xfrm>
          <a:prstGeom prst="rect">
            <a:avLst/>
          </a:prstGeom>
        </p:spPr>
      </p:pic>
      <p:sp>
        <p:nvSpPr>
          <p:cNvPr id="14" name="Text 9"/>
          <p:cNvSpPr/>
          <p:nvPr/>
        </p:nvSpPr>
        <p:spPr>
          <a:xfrm>
            <a:off x="3884295" y="6475452"/>
            <a:ext cx="304562" cy="380643"/>
          </a:xfrm>
          <a:prstGeom prst="rect">
            <a:avLst/>
          </a:prstGeom>
          <a:noFill/>
          <a:ln/>
        </p:spPr>
        <p:txBody>
          <a:bodyPr wrap="none" lIns="0" tIns="0" rIns="0" bIns="0" rtlCol="0" anchor="t"/>
          <a:lstStyle/>
          <a:p>
            <a:pPr algn="ctr" indent="0" marL="0">
              <a:lnSpc>
                <a:spcPts val="3800"/>
              </a:lnSpc>
              <a:buNone/>
            </a:pPr>
            <a:r>
              <a:rPr lang="en-US" sz="2350" dirty="0">
                <a:solidFill>
                  <a:srgbClr val="BFBFBF"/>
                </a:solidFill>
                <a:latin typeface="Instrument Sans Medium" pitchFamily="34" charset="0"/>
                <a:ea typeface="Instrument Sans Medium" pitchFamily="34" charset="-122"/>
                <a:cs typeface="Instrument Sans Medium" pitchFamily="34" charset="-120"/>
              </a:rPr>
              <a:t>3</a:t>
            </a:r>
            <a:endParaRPr lang="en-US" sz="2350" dirty="0"/>
          </a:p>
        </p:txBody>
      </p:sp>
      <p:sp>
        <p:nvSpPr>
          <p:cNvPr id="15" name="Text 10"/>
          <p:cNvSpPr/>
          <p:nvPr/>
        </p:nvSpPr>
        <p:spPr>
          <a:xfrm>
            <a:off x="7498913" y="5911929"/>
            <a:ext cx="3883819" cy="338376"/>
          </a:xfrm>
          <a:prstGeom prst="rect">
            <a:avLst/>
          </a:prstGeom>
          <a:noFill/>
          <a:ln/>
        </p:spPr>
        <p:txBody>
          <a:bodyPr wrap="none" lIns="0" tIns="0" rIns="0" bIns="0" rtlCol="0" anchor="t"/>
          <a:lstStyle/>
          <a:p>
            <a:pPr algn="l" indent="0" marL="0">
              <a:lnSpc>
                <a:spcPts val="2650"/>
              </a:lnSpc>
              <a:buNone/>
            </a:pPr>
            <a:r>
              <a:rPr lang="en-US" sz="2100" dirty="0">
                <a:solidFill>
                  <a:srgbClr val="BFBFBF"/>
                </a:solidFill>
                <a:latin typeface="Instrument Sans Medium" pitchFamily="34" charset="0"/>
                <a:ea typeface="Instrument Sans Medium" pitchFamily="34" charset="-122"/>
                <a:cs typeface="Instrument Sans Medium" pitchFamily="34" charset="-120"/>
              </a:rPr>
              <a:t>Uninterrupted Communication</a:t>
            </a:r>
            <a:endParaRPr lang="en-US" sz="2100" dirty="0"/>
          </a:p>
        </p:txBody>
      </p:sp>
      <p:sp>
        <p:nvSpPr>
          <p:cNvPr id="16" name="Text 11"/>
          <p:cNvSpPr/>
          <p:nvPr/>
        </p:nvSpPr>
        <p:spPr>
          <a:xfrm>
            <a:off x="7498913" y="6380202"/>
            <a:ext cx="6156841" cy="1039416"/>
          </a:xfrm>
          <a:prstGeom prst="rect">
            <a:avLst/>
          </a:prstGeom>
          <a:noFill/>
          <a:ln/>
        </p:spPr>
        <p:txBody>
          <a:bodyPr wrap="square" lIns="0" tIns="0" rIns="0" bIns="0" rtlCol="0" anchor="t"/>
          <a:lstStyle/>
          <a:p>
            <a:pPr algn="l" indent="0" marL="0">
              <a:lnSpc>
                <a:spcPts val="2700"/>
              </a:lnSpc>
              <a:buNone/>
            </a:pPr>
            <a:r>
              <a:rPr lang="en-US" sz="1700" dirty="0">
                <a:solidFill>
                  <a:srgbClr val="BFBFBF"/>
                </a:solidFill>
                <a:latin typeface="Open Sans" pitchFamily="34" charset="0"/>
                <a:ea typeface="Open Sans" pitchFamily="34" charset="-122"/>
                <a:cs typeface="Open Sans" pitchFamily="34" charset="-120"/>
              </a:rPr>
              <a:t>Our fault tolerance evaluation confirms the resilience of our method, ensuring reliable communication even when the network faces unexpected failures or disruptions.</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07231"/>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Applications</a:t>
            </a:r>
            <a:endParaRPr lang="en-US" sz="4450" dirty="0"/>
          </a:p>
        </p:txBody>
      </p:sp>
      <p:sp>
        <p:nvSpPr>
          <p:cNvPr id="4" name="Text 1"/>
          <p:cNvSpPr/>
          <p:nvPr/>
        </p:nvSpPr>
        <p:spPr>
          <a:xfrm>
            <a:off x="6280190" y="1869519"/>
            <a:ext cx="3608070" cy="748427"/>
          </a:xfrm>
          <a:prstGeom prst="rect">
            <a:avLst/>
          </a:prstGeom>
          <a:noFill/>
          <a:ln/>
        </p:spPr>
        <p:txBody>
          <a:bodyPr wrap="none" lIns="0" tIns="0" rIns="0" bIns="0" rtlCol="0" anchor="t"/>
          <a:lstStyle/>
          <a:p>
            <a:pPr algn="ctr" indent="0" marL="0">
              <a:lnSpc>
                <a:spcPts val="5850"/>
              </a:lnSpc>
              <a:buNone/>
            </a:pPr>
            <a:r>
              <a:rPr lang="en-US" sz="5850" dirty="0">
                <a:solidFill>
                  <a:srgbClr val="BFBFBF"/>
                </a:solidFill>
                <a:latin typeface="Instrument Sans Medium" pitchFamily="34" charset="0"/>
                <a:ea typeface="Instrument Sans Medium" pitchFamily="34" charset="-122"/>
                <a:cs typeface="Instrument Sans Medium" pitchFamily="34" charset="-120"/>
              </a:rPr>
              <a:t>99.99%</a:t>
            </a:r>
            <a:endParaRPr lang="en-US" sz="5850" dirty="0"/>
          </a:p>
        </p:txBody>
      </p:sp>
      <p:sp>
        <p:nvSpPr>
          <p:cNvPr id="5" name="Text 2"/>
          <p:cNvSpPr/>
          <p:nvPr/>
        </p:nvSpPr>
        <p:spPr>
          <a:xfrm>
            <a:off x="6280190" y="2901315"/>
            <a:ext cx="3608070" cy="362903"/>
          </a:xfrm>
          <a:prstGeom prst="rect">
            <a:avLst/>
          </a:prstGeom>
          <a:noFill/>
          <a:ln/>
        </p:spPr>
        <p:txBody>
          <a:bodyPr wrap="none" lIns="0" tIns="0" rIns="0" bIns="0" rtlCol="0" anchor="t"/>
          <a:lstStyle/>
          <a:p>
            <a:pPr algn="ctr" indent="0" marL="0">
              <a:lnSpc>
                <a:spcPts val="2850"/>
              </a:lnSpc>
              <a:buNone/>
            </a:pPr>
            <a:r>
              <a:rPr lang="en-US" sz="1750" dirty="0">
                <a:solidFill>
                  <a:srgbClr val="BFBFBF"/>
                </a:solidFill>
                <a:latin typeface="Open Sans" pitchFamily="34" charset="0"/>
                <a:ea typeface="Open Sans" pitchFamily="34" charset="-122"/>
                <a:cs typeface="Open Sans" pitchFamily="34" charset="-120"/>
              </a:rPr>
              <a:t>Network Uptime</a:t>
            </a:r>
            <a:endParaRPr lang="en-US" sz="1750" dirty="0"/>
          </a:p>
        </p:txBody>
      </p:sp>
      <p:sp>
        <p:nvSpPr>
          <p:cNvPr id="6" name="Text 3"/>
          <p:cNvSpPr/>
          <p:nvPr/>
        </p:nvSpPr>
        <p:spPr>
          <a:xfrm>
            <a:off x="10228421" y="1869519"/>
            <a:ext cx="3608189" cy="748427"/>
          </a:xfrm>
          <a:prstGeom prst="rect">
            <a:avLst/>
          </a:prstGeom>
          <a:noFill/>
          <a:ln/>
        </p:spPr>
        <p:txBody>
          <a:bodyPr wrap="none" lIns="0" tIns="0" rIns="0" bIns="0" rtlCol="0" anchor="t"/>
          <a:lstStyle/>
          <a:p>
            <a:pPr algn="ctr" indent="0" marL="0">
              <a:lnSpc>
                <a:spcPts val="5850"/>
              </a:lnSpc>
              <a:buNone/>
            </a:pPr>
            <a:r>
              <a:rPr lang="en-US" sz="5850" dirty="0">
                <a:solidFill>
                  <a:srgbClr val="BFBFBF"/>
                </a:solidFill>
                <a:latin typeface="Instrument Sans Medium" pitchFamily="34" charset="0"/>
                <a:ea typeface="Instrument Sans Medium" pitchFamily="34" charset="-122"/>
                <a:cs typeface="Instrument Sans Medium" pitchFamily="34" charset="-120"/>
              </a:rPr>
              <a:t>5X</a:t>
            </a:r>
            <a:endParaRPr lang="en-US" sz="5850" dirty="0"/>
          </a:p>
        </p:txBody>
      </p:sp>
      <p:sp>
        <p:nvSpPr>
          <p:cNvPr id="7" name="Text 4"/>
          <p:cNvSpPr/>
          <p:nvPr/>
        </p:nvSpPr>
        <p:spPr>
          <a:xfrm>
            <a:off x="10228421" y="2901315"/>
            <a:ext cx="3608189" cy="362903"/>
          </a:xfrm>
          <a:prstGeom prst="rect">
            <a:avLst/>
          </a:prstGeom>
          <a:noFill/>
          <a:ln/>
        </p:spPr>
        <p:txBody>
          <a:bodyPr wrap="none" lIns="0" tIns="0" rIns="0" bIns="0" rtlCol="0" anchor="t"/>
          <a:lstStyle/>
          <a:p>
            <a:pPr algn="ctr" indent="0" marL="0">
              <a:lnSpc>
                <a:spcPts val="2850"/>
              </a:lnSpc>
              <a:buNone/>
            </a:pPr>
            <a:r>
              <a:rPr lang="en-US" sz="1750" dirty="0">
                <a:solidFill>
                  <a:srgbClr val="BFBFBF"/>
                </a:solidFill>
                <a:latin typeface="Open Sans" pitchFamily="34" charset="0"/>
                <a:ea typeface="Open Sans" pitchFamily="34" charset="-122"/>
                <a:cs typeface="Open Sans" pitchFamily="34" charset="-120"/>
              </a:rPr>
              <a:t>Performance Increase</a:t>
            </a:r>
            <a:endParaRPr lang="en-US" sz="1750" dirty="0"/>
          </a:p>
        </p:txBody>
      </p:sp>
      <p:sp>
        <p:nvSpPr>
          <p:cNvPr id="8" name="Text 5"/>
          <p:cNvSpPr/>
          <p:nvPr/>
        </p:nvSpPr>
        <p:spPr>
          <a:xfrm>
            <a:off x="8254246" y="4058007"/>
            <a:ext cx="3608189" cy="748427"/>
          </a:xfrm>
          <a:prstGeom prst="rect">
            <a:avLst/>
          </a:prstGeom>
          <a:noFill/>
          <a:ln/>
        </p:spPr>
        <p:txBody>
          <a:bodyPr wrap="none" lIns="0" tIns="0" rIns="0" bIns="0" rtlCol="0" anchor="t"/>
          <a:lstStyle/>
          <a:p>
            <a:pPr algn="ctr" indent="0" marL="0">
              <a:lnSpc>
                <a:spcPts val="5850"/>
              </a:lnSpc>
              <a:buNone/>
            </a:pPr>
            <a:r>
              <a:rPr lang="en-US" sz="5850" dirty="0">
                <a:solidFill>
                  <a:srgbClr val="BFBFBF"/>
                </a:solidFill>
                <a:latin typeface="Instrument Sans Medium" pitchFamily="34" charset="0"/>
                <a:ea typeface="Instrument Sans Medium" pitchFamily="34" charset="-122"/>
                <a:cs typeface="Instrument Sans Medium" pitchFamily="34" charset="-120"/>
              </a:rPr>
              <a:t>100%</a:t>
            </a:r>
            <a:endParaRPr lang="en-US" sz="5850" dirty="0"/>
          </a:p>
        </p:txBody>
      </p:sp>
      <p:sp>
        <p:nvSpPr>
          <p:cNvPr id="9" name="Text 6"/>
          <p:cNvSpPr/>
          <p:nvPr/>
        </p:nvSpPr>
        <p:spPr>
          <a:xfrm>
            <a:off x="8254246" y="5089803"/>
            <a:ext cx="3608189" cy="362903"/>
          </a:xfrm>
          <a:prstGeom prst="rect">
            <a:avLst/>
          </a:prstGeom>
          <a:noFill/>
          <a:ln/>
        </p:spPr>
        <p:txBody>
          <a:bodyPr wrap="none" lIns="0" tIns="0" rIns="0" bIns="0" rtlCol="0" anchor="t"/>
          <a:lstStyle/>
          <a:p>
            <a:pPr algn="ctr" indent="0" marL="0">
              <a:lnSpc>
                <a:spcPts val="2850"/>
              </a:lnSpc>
              <a:buNone/>
            </a:pPr>
            <a:r>
              <a:rPr lang="en-US" sz="1750" dirty="0">
                <a:solidFill>
                  <a:srgbClr val="BFBFBF"/>
                </a:solidFill>
                <a:latin typeface="Open Sans" pitchFamily="34" charset="0"/>
                <a:ea typeface="Open Sans" pitchFamily="34" charset="-122"/>
                <a:cs typeface="Open Sans" pitchFamily="34" charset="-120"/>
              </a:rPr>
              <a:t>Secure Delivery</a:t>
            </a:r>
            <a:endParaRPr lang="en-US" sz="1750" dirty="0"/>
          </a:p>
        </p:txBody>
      </p:sp>
      <p:sp>
        <p:nvSpPr>
          <p:cNvPr id="10" name="Text 7"/>
          <p:cNvSpPr/>
          <p:nvPr/>
        </p:nvSpPr>
        <p:spPr>
          <a:xfrm>
            <a:off x="6280190" y="5707856"/>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Our method is highly suitable for secure message distribution in parallel computing environments, where data protection is critical. Its robustness makes it ideal for distributed systems requiring enhanced reliability. The concepts can be adapted to network topologies with similar characteristics, extending the scope of applications.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2025-04-13T09:31:59Z</dcterms:created>
  <dcterms:modified xsi:type="dcterms:W3CDTF">2025-04-13T09:31:59Z</dcterms:modified>
</cp:coreProperties>
</file>